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7" r:id="rId5"/>
    <p:sldId id="264" r:id="rId6"/>
    <p:sldId id="272" r:id="rId7"/>
    <p:sldId id="273" r:id="rId8"/>
    <p:sldId id="278" r:id="rId9"/>
    <p:sldId id="277" r:id="rId10"/>
    <p:sldId id="284" r:id="rId11"/>
    <p:sldId id="279" r:id="rId12"/>
    <p:sldId id="280" r:id="rId13"/>
    <p:sldId id="281" r:id="rId14"/>
    <p:sldId id="282" r:id="rId15"/>
    <p:sldId id="283"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7" autoAdjust="0"/>
    <p:restoredTop sz="72122" autoAdjust="0"/>
  </p:normalViewPr>
  <p:slideViewPr>
    <p:cSldViewPr snapToGrid="0">
      <p:cViewPr varScale="1">
        <p:scale>
          <a:sx n="73" d="100"/>
          <a:sy n="73" d="100"/>
        </p:scale>
        <p:origin x="1027" y="9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C05A4-9F2D-438D-BE40-F46636782BB8}" type="datetimeFigureOut">
              <a:rPr lang="en-US" smtClean="0"/>
              <a:t>10/11/2016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D1C3F-E5B7-4DFF-90AC-D22DBCB6409E}" type="slidenum">
              <a:rPr lang="en-US" smtClean="0"/>
              <a:t>‹#›</a:t>
            </a:fld>
            <a:endParaRPr lang="en-US"/>
          </a:p>
        </p:txBody>
      </p:sp>
    </p:spTree>
    <p:extLst>
      <p:ext uri="{BB962C8B-B14F-4D97-AF65-F5344CB8AC3E}">
        <p14:creationId xmlns:p14="http://schemas.microsoft.com/office/powerpoint/2010/main" val="1645977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charles.ferguson@nc.usda.gov"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mailto:jason.nemecek@wi.usda.gov"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a:t>
            </a:r>
            <a:r>
              <a:rPr lang="en-US" sz="1200" b="1" dirty="0">
                <a:ln>
                  <a:solidFill>
                    <a:schemeClr val="accent4">
                      <a:lumMod val="75000"/>
                    </a:schemeClr>
                  </a:solidFill>
                </a:ln>
                <a:solidFill>
                  <a:schemeClr val="tx1"/>
                </a:solidFill>
                <a:effectLst>
                  <a:outerShdw blurRad="38100" dist="38100" dir="2700000" algn="tl">
                    <a:srgbClr val="000000">
                      <a:alpha val="43137"/>
                    </a:srgbClr>
                  </a:outerShdw>
                </a:effectLst>
              </a:rPr>
              <a:t>SSURGO On-Demand Dynamic Spatial Tools</a:t>
            </a:r>
            <a:r>
              <a:rPr lang="en-US" sz="1200" b="0" baseline="0" dirty="0">
                <a:ln>
                  <a:solidFill>
                    <a:schemeClr val="accent4">
                      <a:lumMod val="75000"/>
                    </a:schemeClr>
                  </a:solidFill>
                </a:ln>
                <a:solidFill>
                  <a:schemeClr val="tx1"/>
                </a:solidFill>
                <a:effectLst>
                  <a:outerShdw blurRad="38100" dist="38100" dir="2700000" algn="tl">
                    <a:srgbClr val="000000">
                      <a:alpha val="43137"/>
                    </a:srgbClr>
                  </a:outerShdw>
                </a:effectLst>
              </a:rPr>
              <a:t> </a:t>
            </a:r>
            <a:r>
              <a:rPr lang="en-US" sz="1200" b="0" baseline="0" dirty="0">
                <a:ln>
                  <a:solidFill>
                    <a:schemeClr val="accent4">
                      <a:lumMod val="75000"/>
                    </a:schemeClr>
                  </a:solidFill>
                </a:ln>
                <a:solidFill>
                  <a:schemeClr val="bg1"/>
                </a:solidFill>
                <a:effectLst>
                  <a:outerShdw blurRad="38100" dist="38100" dir="2700000" algn="tl">
                    <a:srgbClr val="000000">
                      <a:alpha val="43137"/>
                    </a:srgbClr>
                  </a:outerShdw>
                </a:effectLst>
              </a:rPr>
              <a:t>are</a:t>
            </a:r>
            <a:r>
              <a:rPr lang="en-US" sz="1200" kern="1200" dirty="0">
                <a:solidFill>
                  <a:schemeClr val="tx1"/>
                </a:solidFill>
                <a:effectLst/>
                <a:latin typeface="+mn-lt"/>
                <a:ea typeface="+mn-ea"/>
                <a:cs typeface="+mn-cs"/>
              </a:rPr>
              <a:t> for everyone working with soil survey interpretations and properties! Learn about the SSURGO On-Demand Toolbox and how to install and use it.  These tools serve as an alternative to Soil Data Viewer and are designed to process large extents rapidly from data already served on Web Soil Survey. No external tabular data is needed and spatial data is optional. :  The SSURGO On-Demand tools offer a one-stop shop for any number of Soil Survey Areas at once State, Region, watershed for any/all interpretations or properties.  The SSURGO on-demand tools extend the functionality of gSSURGO and the SSURGO download tools.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Contact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Charles Ferguson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Soil Scientist, Geospatial Analyst</a:t>
            </a:r>
          </a:p>
          <a:p>
            <a:r>
              <a:rPr lang="en-US" sz="1200" kern="1200" dirty="0">
                <a:solidFill>
                  <a:schemeClr val="tx1"/>
                </a:solidFill>
                <a:effectLst/>
                <a:latin typeface="+mn-lt"/>
                <a:ea typeface="+mn-ea"/>
                <a:cs typeface="+mn-cs"/>
              </a:rPr>
              <a:t>USDA - NRCS</a:t>
            </a:r>
          </a:p>
          <a:p>
            <a:r>
              <a:rPr lang="en-US" sz="1200" kern="1200" dirty="0">
                <a:solidFill>
                  <a:schemeClr val="tx1"/>
                </a:solidFill>
                <a:effectLst/>
                <a:latin typeface="+mn-lt"/>
                <a:ea typeface="+mn-ea"/>
                <a:cs typeface="+mn-cs"/>
              </a:rPr>
              <a:t>Mid-Atlantic and Caribbean Regional Office</a:t>
            </a:r>
          </a:p>
          <a:p>
            <a:r>
              <a:rPr lang="en-US" sz="1200" kern="1200" dirty="0">
                <a:solidFill>
                  <a:schemeClr val="tx1"/>
                </a:solidFill>
                <a:effectLst/>
                <a:latin typeface="+mn-lt"/>
                <a:ea typeface="+mn-ea"/>
                <a:cs typeface="+mn-cs"/>
              </a:rPr>
              <a:t>4407 Bland Rd. Suite 117</a:t>
            </a:r>
          </a:p>
          <a:p>
            <a:r>
              <a:rPr lang="en-US" sz="1200" kern="1200" dirty="0">
                <a:solidFill>
                  <a:schemeClr val="tx1"/>
                </a:solidFill>
                <a:effectLst/>
                <a:latin typeface="+mn-lt"/>
                <a:ea typeface="+mn-ea"/>
                <a:cs typeface="+mn-cs"/>
              </a:rPr>
              <a:t>Raleigh, NC 27609</a:t>
            </a:r>
          </a:p>
          <a:p>
            <a:r>
              <a:rPr lang="en-US" sz="1200" kern="1200" dirty="0">
                <a:solidFill>
                  <a:schemeClr val="tx1"/>
                </a:solidFill>
                <a:effectLst/>
                <a:latin typeface="+mn-lt"/>
                <a:ea typeface="+mn-ea"/>
                <a:cs typeface="+mn-cs"/>
              </a:rPr>
              <a:t>Office: 919.873.2137</a:t>
            </a:r>
          </a:p>
          <a:p>
            <a:r>
              <a:rPr lang="en-US" sz="1200" u="sng" kern="1200" dirty="0">
                <a:solidFill>
                  <a:schemeClr val="tx1"/>
                </a:solidFill>
                <a:effectLst/>
                <a:latin typeface="+mn-lt"/>
                <a:ea typeface="+mn-ea"/>
                <a:cs typeface="+mn-cs"/>
                <a:hlinkClick r:id="rId3"/>
              </a:rPr>
              <a:t>charles.ferguson@nc.usda.gov</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Jason Nemecek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Wisconsin State Soil Scientist </a:t>
            </a:r>
          </a:p>
          <a:p>
            <a:r>
              <a:rPr lang="en-US" sz="1200" kern="1200" dirty="0">
                <a:solidFill>
                  <a:schemeClr val="tx1"/>
                </a:solidFill>
                <a:effectLst/>
                <a:latin typeface="+mn-lt"/>
                <a:ea typeface="+mn-ea"/>
                <a:cs typeface="+mn-cs"/>
              </a:rPr>
              <a:t>USDA – NRCS</a:t>
            </a:r>
          </a:p>
          <a:p>
            <a:r>
              <a:rPr lang="en-US" sz="1200" kern="1200" dirty="0">
                <a:solidFill>
                  <a:schemeClr val="tx1"/>
                </a:solidFill>
                <a:effectLst/>
                <a:latin typeface="+mn-lt"/>
                <a:ea typeface="+mn-ea"/>
                <a:cs typeface="+mn-cs"/>
              </a:rPr>
              <a:t>8030 Excelsior Drive, Suite 200</a:t>
            </a:r>
          </a:p>
          <a:p>
            <a:r>
              <a:rPr lang="en-US" sz="1200" kern="1200" dirty="0">
                <a:solidFill>
                  <a:schemeClr val="tx1"/>
                </a:solidFill>
                <a:effectLst/>
                <a:latin typeface="+mn-lt"/>
                <a:ea typeface="+mn-ea"/>
                <a:cs typeface="+mn-cs"/>
              </a:rPr>
              <a:t>Madison, WI 53717</a:t>
            </a:r>
          </a:p>
          <a:p>
            <a:r>
              <a:rPr lang="en-US" sz="1200" kern="1200" dirty="0">
                <a:solidFill>
                  <a:schemeClr val="tx1"/>
                </a:solidFill>
                <a:effectLst/>
                <a:latin typeface="+mn-lt"/>
                <a:ea typeface="+mn-ea"/>
                <a:cs typeface="+mn-cs"/>
              </a:rPr>
              <a:t>Office: 608.662.4422; 202</a:t>
            </a:r>
          </a:p>
          <a:p>
            <a:r>
              <a:rPr lang="en-US" sz="1200" u="sng" kern="1200" dirty="0">
                <a:solidFill>
                  <a:schemeClr val="tx1"/>
                </a:solidFill>
                <a:effectLst/>
                <a:latin typeface="+mn-lt"/>
                <a:ea typeface="+mn-ea"/>
                <a:cs typeface="+mn-cs"/>
                <a:hlinkClick r:id="rId4"/>
              </a:rPr>
              <a:t>jason.nemecek@wi.usda.gov</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1</a:t>
            </a:fld>
            <a:endParaRPr lang="en-US"/>
          </a:p>
        </p:txBody>
      </p:sp>
    </p:spTree>
    <p:extLst>
      <p:ext uri="{BB962C8B-B14F-4D97-AF65-F5344CB8AC3E}">
        <p14:creationId xmlns:p14="http://schemas.microsoft.com/office/powerpoint/2010/main" val="4071225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10</a:t>
            </a:fld>
            <a:endParaRPr lang="en-US"/>
          </a:p>
        </p:txBody>
      </p:sp>
    </p:spTree>
    <p:extLst>
      <p:ext uri="{BB962C8B-B14F-4D97-AF65-F5344CB8AC3E}">
        <p14:creationId xmlns:p14="http://schemas.microsoft.com/office/powerpoint/2010/main" val="1979560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11</a:t>
            </a:fld>
            <a:endParaRPr lang="en-US"/>
          </a:p>
        </p:txBody>
      </p:sp>
    </p:spTree>
    <p:extLst>
      <p:ext uri="{BB962C8B-B14F-4D97-AF65-F5344CB8AC3E}">
        <p14:creationId xmlns:p14="http://schemas.microsoft.com/office/powerpoint/2010/main" val="3560270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currently have the tools posted to the Wisconsin NRCS soils Webpage.  If you google NRCS WI Soils it should get you to the webpage. There you will find a link to download the tools found under the “New Soil Data viewer alternative”</a:t>
            </a:r>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12</a:t>
            </a:fld>
            <a:endParaRPr lang="en-US"/>
          </a:p>
        </p:txBody>
      </p:sp>
    </p:spTree>
    <p:extLst>
      <p:ext uri="{BB962C8B-B14F-4D97-AF65-F5344CB8AC3E}">
        <p14:creationId xmlns:p14="http://schemas.microsoft.com/office/powerpoint/2010/main" val="1421797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
        <p:nvSpPr>
          <p:cNvPr id="4" name="Slide Number Placeholder 3"/>
          <p:cNvSpPr>
            <a:spLocks noGrp="1"/>
          </p:cNvSpPr>
          <p:nvPr>
            <p:ph type="sldNum" sz="quarter" idx="10"/>
          </p:nvPr>
        </p:nvSpPr>
        <p:spPr/>
        <p:txBody>
          <a:bodyPr/>
          <a:lstStyle/>
          <a:p>
            <a:fld id="{285D1C3F-E5B7-4DFF-90AC-D22DBCB6409E}" type="slidenum">
              <a:rPr lang="en-US" smtClean="0"/>
              <a:t>13</a:t>
            </a:fld>
            <a:endParaRPr lang="en-US"/>
          </a:p>
        </p:txBody>
      </p:sp>
    </p:spTree>
    <p:extLst>
      <p:ext uri="{BB962C8B-B14F-4D97-AF65-F5344CB8AC3E}">
        <p14:creationId xmlns:p14="http://schemas.microsoft.com/office/powerpoint/2010/main" val="2047822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14</a:t>
            </a:fld>
            <a:endParaRPr lang="en-US"/>
          </a:p>
        </p:txBody>
      </p:sp>
    </p:spTree>
    <p:extLst>
      <p:ext uri="{BB962C8B-B14F-4D97-AF65-F5344CB8AC3E}">
        <p14:creationId xmlns:p14="http://schemas.microsoft.com/office/powerpoint/2010/main" val="133796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are the tools? The tools</a:t>
            </a:r>
            <a:r>
              <a:rPr lang="en-US" sz="1200" kern="1200" baseline="0" dirty="0">
                <a:solidFill>
                  <a:schemeClr val="tx1"/>
                </a:solidFill>
                <a:effectLst/>
                <a:latin typeface="+mn-lt"/>
                <a:ea typeface="+mn-ea"/>
                <a:cs typeface="+mn-cs"/>
              </a:rPr>
              <a:t> run in ArcGIS 10.1 or greater. Its an ArcGIS toolbox that provides a easy way for someone to access soils data.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quick overview of two tools that facilitate the download, merging, and analysis of SSURGO datasets into </a:t>
            </a:r>
            <a:r>
              <a:rPr lang="en-US" sz="1200" b="1" kern="1200" dirty="0">
                <a:solidFill>
                  <a:schemeClr val="tx1"/>
                </a:solidFill>
                <a:effectLst/>
                <a:latin typeface="+mn-lt"/>
                <a:ea typeface="+mn-ea"/>
                <a:cs typeface="+mn-cs"/>
              </a:rPr>
              <a:t>LARGE</a:t>
            </a:r>
            <a:r>
              <a:rPr lang="en-US" sz="1200" kern="1200" dirty="0">
                <a:solidFill>
                  <a:schemeClr val="tx1"/>
                </a:solidFill>
                <a:effectLst/>
                <a:latin typeface="+mn-lt"/>
                <a:ea typeface="+mn-ea"/>
                <a:cs typeface="+mn-cs"/>
              </a:rPr>
              <a:t> regional datasets using ARCGIS: </a:t>
            </a:r>
            <a:r>
              <a:rPr lang="en-US" sz="1200" i="1" kern="1200" dirty="0">
                <a:solidFill>
                  <a:schemeClr val="tx1"/>
                </a:solidFill>
                <a:effectLst/>
                <a:latin typeface="+mn-lt"/>
                <a:ea typeface="+mn-ea"/>
                <a:cs typeface="+mn-cs"/>
              </a:rPr>
              <a:t>SSURGO on Demand Dynamic Spatial Tools for Soil Interpretations and Properties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2</a:t>
            </a:fld>
            <a:endParaRPr lang="en-US"/>
          </a:p>
        </p:txBody>
      </p:sp>
    </p:spTree>
    <p:extLst>
      <p:ext uri="{BB962C8B-B14F-4D97-AF65-F5344CB8AC3E}">
        <p14:creationId xmlns:p14="http://schemas.microsoft.com/office/powerpoint/2010/main" val="206319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3</a:t>
            </a:fld>
            <a:endParaRPr lang="en-US"/>
          </a:p>
        </p:txBody>
      </p:sp>
    </p:spTree>
    <p:extLst>
      <p:ext uri="{BB962C8B-B14F-4D97-AF65-F5344CB8AC3E}">
        <p14:creationId xmlns:p14="http://schemas.microsoft.com/office/powerpoint/2010/main" val="268905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tools</a:t>
            </a:r>
            <a:r>
              <a:rPr lang="en-US" baseline="0" dirty="0"/>
              <a:t> are similar to soil data viewer however it can process large datasets and not really limited to one survey area.  Its not limited to old data since it is hitting soil data access,</a:t>
            </a:r>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4</a:t>
            </a:fld>
            <a:endParaRPr lang="en-US"/>
          </a:p>
        </p:txBody>
      </p:sp>
    </p:spTree>
    <p:extLst>
      <p:ext uri="{BB962C8B-B14F-4D97-AF65-F5344CB8AC3E}">
        <p14:creationId xmlns:p14="http://schemas.microsoft.com/office/powerpoint/2010/main" val="220420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Soils are </a:t>
            </a:r>
            <a:r>
              <a:rPr lang="en-US" sz="1200" kern="1200" dirty="0" smtClean="0">
                <a:solidFill>
                  <a:schemeClr val="tx1"/>
                </a:solidFill>
                <a:effectLst/>
                <a:latin typeface="+mn-lt"/>
                <a:ea typeface="+mn-ea"/>
                <a:cs typeface="+mn-cs"/>
              </a:rPr>
              <a:t>complex </a:t>
            </a:r>
            <a:r>
              <a:rPr lang="en-US" sz="1200" kern="1200" baseline="0" dirty="0" smtClean="0">
                <a:solidFill>
                  <a:schemeClr val="tx1"/>
                </a:solidFill>
                <a:effectLst/>
                <a:latin typeface="+mn-lt"/>
                <a:ea typeface="+mn-ea"/>
                <a:cs typeface="+mn-cs"/>
              </a:rPr>
              <a:t> and wh</a:t>
            </a:r>
            <a:r>
              <a:rPr lang="en-US" sz="1200" kern="1200" dirty="0" smtClean="0">
                <a:solidFill>
                  <a:schemeClr val="tx1"/>
                </a:solidFill>
                <a:effectLst/>
                <a:latin typeface="+mn-lt"/>
                <a:ea typeface="+mn-ea"/>
                <a:cs typeface="+mn-cs"/>
              </a:rPr>
              <a:t>en </a:t>
            </a:r>
            <a:r>
              <a:rPr lang="en-US" sz="1200" kern="1200" dirty="0">
                <a:solidFill>
                  <a:schemeClr val="tx1"/>
                </a:solidFill>
                <a:effectLst/>
                <a:latin typeface="+mn-lt"/>
                <a:ea typeface="+mn-ea"/>
                <a:cs typeface="+mn-cs"/>
              </a:rPr>
              <a:t>displaying soil data we are or we’re dealing with many to one relationships and getting the ‘best’ soil data can be difficult. </a:t>
            </a:r>
            <a:r>
              <a:rPr lang="en-US" sz="1200" kern="1200" dirty="0" smtClean="0">
                <a:solidFill>
                  <a:schemeClr val="tx1"/>
                </a:solidFill>
                <a:effectLst/>
                <a:latin typeface="+mn-lt"/>
                <a:ea typeface="+mn-ea"/>
                <a:cs typeface="+mn-cs"/>
              </a:rPr>
              <a:t> The tools provide a way</a:t>
            </a:r>
            <a:r>
              <a:rPr lang="en-US" sz="1200" kern="1200" baseline="0" dirty="0" smtClean="0">
                <a:solidFill>
                  <a:schemeClr val="tx1"/>
                </a:solidFill>
                <a:effectLst/>
                <a:latin typeface="+mn-lt"/>
                <a:ea typeface="+mn-ea"/>
                <a:cs typeface="+mn-cs"/>
              </a:rPr>
              <a:t> for us not to understand the database and its’ structure. </a:t>
            </a:r>
            <a:r>
              <a:rPr lang="en-US" sz="1200" kern="1200" dirty="0" smtClean="0">
                <a:solidFill>
                  <a:schemeClr val="tx1"/>
                </a:solidFill>
                <a:effectLst/>
                <a:latin typeface="+mn-lt"/>
                <a:ea typeface="+mn-ea"/>
                <a:cs typeface="+mn-cs"/>
              </a:rPr>
              <a:t>The </a:t>
            </a:r>
            <a:r>
              <a:rPr lang="en-US" sz="1200" kern="1200" dirty="0">
                <a:solidFill>
                  <a:schemeClr val="tx1"/>
                </a:solidFill>
                <a:effectLst/>
                <a:latin typeface="+mn-lt"/>
                <a:ea typeface="+mn-ea"/>
                <a:cs typeface="+mn-cs"/>
              </a:rPr>
              <a:t>tools provide a way to get to the sub-table soil data and aggregate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users use the soils data is extremely important </a:t>
            </a:r>
          </a:p>
          <a:p>
            <a:endParaRPr lang="en-US"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Depth</a:t>
            </a:r>
          </a:p>
          <a:p>
            <a:pPr marL="228600" lvl="0" indent="-228600">
              <a:buFont typeface="+mj-lt"/>
              <a:buAutoNum type="arabicPeriod"/>
            </a:pPr>
            <a:r>
              <a:rPr lang="en-US" sz="1200" kern="1200" dirty="0">
                <a:solidFill>
                  <a:schemeClr val="tx1"/>
                </a:solidFill>
                <a:effectLst/>
                <a:latin typeface="+mn-lt"/>
                <a:ea typeface="+mn-ea"/>
                <a:cs typeface="+mn-cs"/>
              </a:rPr>
              <a:t>Weighted Average </a:t>
            </a:r>
          </a:p>
          <a:p>
            <a:pPr marL="228600" lvl="0" indent="-228600">
              <a:buFont typeface="+mj-lt"/>
              <a:buAutoNum type="arabicPeriod"/>
            </a:pPr>
            <a:r>
              <a:rPr lang="en-US" sz="1200" kern="1200" dirty="0">
                <a:solidFill>
                  <a:schemeClr val="tx1"/>
                </a:solidFill>
                <a:effectLst/>
                <a:latin typeface="+mn-lt"/>
                <a:ea typeface="+mn-ea"/>
                <a:cs typeface="+mn-cs"/>
              </a:rPr>
              <a:t>Dominate Component </a:t>
            </a:r>
          </a:p>
          <a:p>
            <a:pPr marL="228600" lvl="0" indent="-228600">
              <a:buFont typeface="+mj-lt"/>
              <a:buAutoNum type="arabicPeriod"/>
            </a:pPr>
            <a:r>
              <a:rPr lang="en-US" sz="1200" kern="1200" dirty="0">
                <a:solidFill>
                  <a:schemeClr val="tx1"/>
                </a:solidFill>
                <a:effectLst/>
                <a:latin typeface="+mn-lt"/>
                <a:ea typeface="+mn-ea"/>
                <a:cs typeface="+mn-cs"/>
              </a:rPr>
              <a:t>Dominant Condition</a:t>
            </a:r>
          </a:p>
          <a:p>
            <a:pPr marL="228600" lvl="0" indent="-228600">
              <a:buFont typeface="+mj-lt"/>
              <a:buAutoNum type="arabicPeriod"/>
            </a:pPr>
            <a:r>
              <a:rPr lang="en-US" sz="1200" kern="1200" dirty="0">
                <a:solidFill>
                  <a:schemeClr val="tx1"/>
                </a:solidFill>
                <a:effectLst/>
                <a:latin typeface="+mn-lt"/>
                <a:ea typeface="+mn-ea"/>
                <a:cs typeface="+mn-cs"/>
              </a:rPr>
              <a:t>Minimum </a:t>
            </a:r>
          </a:p>
          <a:p>
            <a:pPr marL="228600" lvl="0" indent="-228600">
              <a:buFont typeface="+mj-lt"/>
              <a:buAutoNum type="arabicPeriod"/>
            </a:pPr>
            <a:r>
              <a:rPr lang="en-US" sz="1200" kern="1200" dirty="0">
                <a:solidFill>
                  <a:schemeClr val="tx1"/>
                </a:solidFill>
                <a:effectLst/>
                <a:latin typeface="+mn-lt"/>
                <a:ea typeface="+mn-ea"/>
                <a:cs typeface="+mn-cs"/>
              </a:rPr>
              <a:t>Maximum</a:t>
            </a:r>
          </a:p>
          <a:p>
            <a:pPr marL="228600" lvl="0" indent="-228600">
              <a:buFont typeface="+mj-lt"/>
              <a:buAutoNum type="arabicPeriod"/>
            </a:pPr>
            <a:r>
              <a:rPr lang="en-US" sz="1200" kern="1200" dirty="0">
                <a:solidFill>
                  <a:schemeClr val="tx1"/>
                </a:solidFill>
                <a:effectLst/>
                <a:latin typeface="+mn-lt"/>
                <a:ea typeface="+mn-ea"/>
                <a:cs typeface="+mn-cs"/>
              </a:rPr>
              <a:t>Thickest Layer</a:t>
            </a:r>
          </a:p>
          <a:p>
            <a:pPr marL="228600" lvl="0" indent="-228600">
              <a:buFont typeface="+mj-lt"/>
              <a:buAutoNum type="arabicPeriod"/>
            </a:pPr>
            <a:r>
              <a:rPr lang="en-US" sz="1200" kern="1200" dirty="0">
                <a:solidFill>
                  <a:schemeClr val="tx1"/>
                </a:solidFill>
                <a:effectLst/>
                <a:latin typeface="+mn-lt"/>
                <a:ea typeface="+mn-ea"/>
                <a:cs typeface="+mn-cs"/>
              </a:rPr>
              <a:t>Average</a:t>
            </a:r>
          </a:p>
          <a:p>
            <a:pPr marL="228600" lvl="0" indent="-228600">
              <a:buFont typeface="+mj-lt"/>
              <a:buAutoNum type="arabicPeriod"/>
            </a:pPr>
            <a:r>
              <a:rPr lang="en-US" sz="1200" kern="1200" dirty="0">
                <a:solidFill>
                  <a:schemeClr val="tx1"/>
                </a:solidFill>
                <a:effectLst/>
                <a:latin typeface="+mn-lt"/>
                <a:ea typeface="+mn-ea"/>
                <a:cs typeface="+mn-cs"/>
              </a:rPr>
              <a:t>Surface Horizon</a:t>
            </a:r>
          </a:p>
          <a:p>
            <a:pPr marL="228600" lvl="0" indent="-228600">
              <a:buFont typeface="+mj-lt"/>
              <a:buAutoNum type="arabicPeriod"/>
            </a:pPr>
            <a:r>
              <a:rPr lang="en-US" sz="1200" kern="1200" dirty="0">
                <a:solidFill>
                  <a:schemeClr val="tx1"/>
                </a:solidFill>
                <a:effectLst/>
                <a:latin typeface="+mn-lt"/>
                <a:ea typeface="+mn-ea"/>
                <a:cs typeface="+mn-cs"/>
              </a:rPr>
              <a:t>Organic Horizons </a:t>
            </a:r>
          </a:p>
          <a:p>
            <a:pPr marL="228600" lvl="0" indent="-228600">
              <a:buFont typeface="+mj-lt"/>
              <a:buAutoNum type="arabicPeriod"/>
            </a:pPr>
            <a:r>
              <a:rPr lang="en-US" sz="1200" kern="1200" dirty="0">
                <a:solidFill>
                  <a:schemeClr val="tx1"/>
                </a:solidFill>
                <a:effectLst/>
                <a:latin typeface="+mn-lt"/>
                <a:ea typeface="+mn-ea"/>
                <a:cs typeface="+mn-cs"/>
              </a:rPr>
              <a:t>Mineral Horizons</a:t>
            </a:r>
          </a:p>
          <a:p>
            <a:pPr marL="228600" lvl="0" indent="-228600">
              <a:buFont typeface="+mj-lt"/>
              <a:buAutoNum type="arabicPeriod"/>
            </a:pPr>
            <a:r>
              <a:rPr lang="en-US" sz="1200" kern="1200" dirty="0">
                <a:solidFill>
                  <a:schemeClr val="tx1"/>
                </a:solidFill>
                <a:effectLst/>
                <a:latin typeface="+mn-lt"/>
                <a:ea typeface="+mn-ea"/>
                <a:cs typeface="+mn-cs"/>
              </a:rPr>
              <a:t>Null </a:t>
            </a:r>
          </a:p>
          <a:p>
            <a:pPr marL="228600" lvl="0" indent="-228600">
              <a:buFont typeface="+mj-lt"/>
              <a:buAutoNum type="arabicPeriod"/>
            </a:pPr>
            <a:r>
              <a:rPr lang="en-US" sz="1200" kern="1200" dirty="0">
                <a:solidFill>
                  <a:schemeClr val="tx1"/>
                </a:solidFill>
                <a:effectLst/>
                <a:latin typeface="+mn-lt"/>
                <a:ea typeface="+mn-ea"/>
                <a:cs typeface="+mn-cs"/>
              </a:rPr>
              <a:t>No Data</a:t>
            </a:r>
          </a:p>
          <a:p>
            <a:pPr marL="228600" lvl="0" indent="-228600">
              <a:buFont typeface="+mj-lt"/>
              <a:buAutoNum type="arabicPeriod"/>
            </a:pPr>
            <a:r>
              <a:rPr lang="en-US" sz="1200" kern="1200" dirty="0">
                <a:solidFill>
                  <a:schemeClr val="tx1"/>
                </a:solidFill>
                <a:effectLst/>
                <a:latin typeface="+mn-lt"/>
                <a:ea typeface="+mn-ea"/>
                <a:cs typeface="+mn-cs"/>
              </a:rPr>
              <a:t>Frequency</a:t>
            </a:r>
          </a:p>
          <a:p>
            <a:pPr marL="228600" lvl="0" indent="-228600">
              <a:buFont typeface="+mj-lt"/>
              <a:buAutoNum type="arabicPeriod"/>
            </a:pPr>
            <a:r>
              <a:rPr lang="en-US" sz="1200" kern="1200" dirty="0">
                <a:solidFill>
                  <a:schemeClr val="tx1"/>
                </a:solidFill>
                <a:effectLst/>
                <a:latin typeface="+mn-lt"/>
                <a:ea typeface="+mn-ea"/>
                <a:cs typeface="+mn-cs"/>
              </a:rPr>
              <a:t>Restrictive Layers</a:t>
            </a:r>
          </a:p>
          <a:p>
            <a:pPr marL="228600" lvl="0" indent="-228600">
              <a:buFont typeface="+mj-lt"/>
              <a:buAutoNum type="arabicPeriod"/>
            </a:pPr>
            <a:r>
              <a:rPr lang="en-US" sz="1200" kern="1200" dirty="0">
                <a:solidFill>
                  <a:schemeClr val="tx1"/>
                </a:solidFill>
                <a:effectLst/>
                <a:latin typeface="+mn-lt"/>
                <a:ea typeface="+mn-ea"/>
                <a:cs typeface="+mn-cs"/>
              </a:rPr>
              <a:t>Component Percent</a:t>
            </a:r>
          </a:p>
          <a:p>
            <a:pPr marL="228600" lvl="0" indent="-228600">
              <a:buFont typeface="+mj-lt"/>
              <a:buAutoNum type="arabicPeriod"/>
            </a:pPr>
            <a:r>
              <a:rPr lang="en-US" sz="1200" kern="1200" dirty="0">
                <a:solidFill>
                  <a:schemeClr val="tx1"/>
                </a:solidFill>
                <a:effectLst/>
                <a:latin typeface="+mn-lt"/>
                <a:ea typeface="+mn-ea"/>
                <a:cs typeface="+mn-cs"/>
              </a:rPr>
              <a:t>Major Components</a:t>
            </a:r>
          </a:p>
          <a:p>
            <a:pPr marL="228600" lvl="0" indent="-228600">
              <a:buFont typeface="+mj-lt"/>
              <a:buAutoNum type="arabicPeriod"/>
            </a:pPr>
            <a:r>
              <a:rPr lang="en-US" sz="1200" kern="1200" dirty="0">
                <a:solidFill>
                  <a:schemeClr val="tx1"/>
                </a:solidFill>
                <a:effectLst/>
                <a:latin typeface="+mn-lt"/>
                <a:ea typeface="+mn-ea"/>
                <a:cs typeface="+mn-cs"/>
              </a:rPr>
              <a:t>Minor Components.</a:t>
            </a:r>
          </a:p>
          <a:p>
            <a:pPr marL="228600" lvl="0" indent="-228600">
              <a:buFont typeface="+mj-lt"/>
              <a:buAutoNum type="arabicPeriod"/>
            </a:pPr>
            <a:r>
              <a:rPr lang="en-US" sz="1200" kern="1200" dirty="0">
                <a:solidFill>
                  <a:schemeClr val="tx1"/>
                </a:solidFill>
                <a:effectLst/>
                <a:latin typeface="+mn-lt"/>
                <a:ea typeface="+mn-ea"/>
                <a:cs typeface="+mn-cs"/>
              </a:rPr>
              <a:t>All Components</a:t>
            </a:r>
          </a:p>
          <a:p>
            <a:pPr marL="228600" lvl="0" indent="-228600">
              <a:buFont typeface="+mj-lt"/>
              <a:buAutoNum type="arabicPeriod"/>
            </a:pPr>
            <a:r>
              <a:rPr lang="en-US" sz="1200" kern="1200" dirty="0">
                <a:solidFill>
                  <a:schemeClr val="tx1"/>
                </a:solidFill>
                <a:effectLst/>
                <a:latin typeface="+mn-lt"/>
                <a:ea typeface="+mn-ea"/>
                <a:cs typeface="+mn-cs"/>
              </a:rPr>
              <a:t>Depth range</a:t>
            </a:r>
          </a:p>
          <a:p>
            <a:pPr marL="228600" lvl="0" indent="-228600">
              <a:buFont typeface="+mj-lt"/>
              <a:buAutoNum type="arabicPeriod"/>
            </a:pPr>
            <a:r>
              <a:rPr lang="en-US" sz="1200" kern="1200" dirty="0">
                <a:solidFill>
                  <a:schemeClr val="tx1"/>
                </a:solidFill>
                <a:effectLst/>
                <a:latin typeface="+mn-lt"/>
                <a:ea typeface="+mn-ea"/>
                <a:cs typeface="+mn-cs"/>
              </a:rPr>
              <a:t>All Horizons</a:t>
            </a:r>
          </a:p>
          <a:p>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5</a:t>
            </a:fld>
            <a:endParaRPr lang="en-US"/>
          </a:p>
        </p:txBody>
      </p:sp>
    </p:spTree>
    <p:extLst>
      <p:ext uri="{BB962C8B-B14F-4D97-AF65-F5344CB8AC3E}">
        <p14:creationId xmlns:p14="http://schemas.microsoft.com/office/powerpoint/2010/main" val="504083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Any use of soil data to make predictions falls under the broad category that soil scientists call “soil interpretations.” NRCS maintains a set of interpretations in the Web Soil Survey. These include calculated values, such as K and T, and features, such as Hydrologic Soil Groups and Unified Soil Classification. The interpretations also include various ratings of suitability and limitations for land uses.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Soil properties themselves can be divided into two broad categories, intrinsic soil properties and non-intrinsic soil properties. Intrinsic soil properties are those empirical soil properties that are not based on any other soil properties (very fine sand content). Non-intrinsic soil properties tend to be derived from multiple intrinsic soil properties (K-factor). Non-intrinsic soil properties tend to be interpretive in nature. Examples of non-intrinsic soil properties include Farmland Classification, T-Factor and Wind Erodibility Group (WEG).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Dominant Condition</a:t>
            </a:r>
            <a:r>
              <a:rPr lang="en-US" sz="1200" kern="1200" dirty="0">
                <a:solidFill>
                  <a:schemeClr val="tx1"/>
                </a:solidFill>
                <a:effectLst/>
                <a:latin typeface="+mn-lt"/>
                <a:ea typeface="+mn-ea"/>
                <a:cs typeface="+mn-cs"/>
              </a:rPr>
              <a:t>: The aggregation method "Dominant Condition" first groups like attribute values for the components in a map unit. For each group, percent composition is set to the sum of the percent composition of all components participating in that group. These groups now represent "conditions" rather than components. The attribute value associated with the group with the highest cumulative percent composition is returned. The example below the second 2 components would be the dominant condition.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Dominant Component:</a:t>
            </a:r>
            <a:r>
              <a:rPr lang="en-US" sz="1200" kern="1200" dirty="0">
                <a:solidFill>
                  <a:schemeClr val="tx1"/>
                </a:solidFill>
                <a:effectLst/>
                <a:latin typeface="+mn-lt"/>
                <a:ea typeface="+mn-ea"/>
                <a:cs typeface="+mn-cs"/>
              </a:rPr>
              <a:t> The aggregation method "Dominant Component" returns the attribute value associated with the component with the highest percent composition in the map unit. The result returned by this aggregation method may or may not represent the dominant condition throughout the map unit.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Weighted Average:</a:t>
            </a:r>
            <a:r>
              <a:rPr lang="en-US" sz="1200" kern="1200" dirty="0">
                <a:solidFill>
                  <a:schemeClr val="tx1"/>
                </a:solidFill>
                <a:effectLst/>
                <a:latin typeface="+mn-lt"/>
                <a:ea typeface="+mn-ea"/>
                <a:cs typeface="+mn-cs"/>
              </a:rPr>
              <a:t> The aggregation method "Weighted Average" computes a weighted average value for all components in the map unit. Percent composition is the weighting factor. The result returned by this aggregation method represents a weighted average value of the corresponding set classes for the map unit.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6</a:t>
            </a:fld>
            <a:endParaRPr lang="en-US"/>
          </a:p>
        </p:txBody>
      </p:sp>
    </p:spTree>
    <p:extLst>
      <p:ext uri="{BB962C8B-B14F-4D97-AF65-F5344CB8AC3E}">
        <p14:creationId xmlns:p14="http://schemas.microsoft.com/office/powerpoint/2010/main" val="39050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7</a:t>
            </a:fld>
            <a:endParaRPr lang="en-US"/>
          </a:p>
        </p:txBody>
      </p:sp>
    </p:spTree>
    <p:extLst>
      <p:ext uri="{BB962C8B-B14F-4D97-AF65-F5344CB8AC3E}">
        <p14:creationId xmlns:p14="http://schemas.microsoft.com/office/powerpoint/2010/main" val="349308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a:t>
            </a:r>
            <a:r>
              <a:rPr lang="en-US" baseline="0" dirty="0"/>
              <a:t> tools require no data at all! No spatial or tabular data is needed. </a:t>
            </a:r>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8</a:t>
            </a:fld>
            <a:endParaRPr lang="en-US"/>
          </a:p>
        </p:txBody>
      </p:sp>
    </p:spTree>
    <p:extLst>
      <p:ext uri="{BB962C8B-B14F-4D97-AF65-F5344CB8AC3E}">
        <p14:creationId xmlns:p14="http://schemas.microsoft.com/office/powerpoint/2010/main" val="325506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Hydric Soil Categories:</a:t>
            </a:r>
            <a:r>
              <a:rPr lang="en-US" sz="1200" b="1" i="0" kern="1200" baseline="0" dirty="0">
                <a:solidFill>
                  <a:schemeClr val="tx1"/>
                </a:solidFill>
                <a:effectLst/>
                <a:latin typeface="+mn-lt"/>
                <a:ea typeface="+mn-ea"/>
                <a:cs typeface="+mn-cs"/>
              </a:rPr>
              <a:t> </a:t>
            </a:r>
            <a:r>
              <a:rPr lang="en-US" dirty="0"/>
              <a:t>The Hydric</a:t>
            </a:r>
            <a:r>
              <a:rPr lang="en-US" baseline="0" dirty="0"/>
              <a:t> Count counts all the components in the map unit and classifies the map unit based on the number of major or minor hydric components instead of using component percent.  </a:t>
            </a:r>
          </a:p>
          <a:p>
            <a:endParaRPr lang="en-US" sz="1200" b="1" i="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Hydric Soil Category rating indicates the components of map units that meet the criteria for hydric soils. Map units are composed of one or more major soil components or soil types that generally make up 20 percent or more of the map unit and are listed in the map unit name; and they may also have one or more minor contrasting soil components that generally make up less than 20 percent of the map unit. Each major and minor map unit component that meets the hydric criteria is rated </a:t>
            </a:r>
            <a:r>
              <a:rPr lang="en-US" sz="1200" b="1" kern="1200" dirty="0">
                <a:solidFill>
                  <a:schemeClr val="tx1"/>
                </a:solidFill>
                <a:effectLst/>
                <a:latin typeface="+mn-lt"/>
                <a:ea typeface="+mn-ea"/>
                <a:cs typeface="+mn-cs"/>
              </a:rPr>
              <a:t>hydric. </a:t>
            </a:r>
            <a:r>
              <a:rPr lang="en-US" sz="1200" kern="1200" dirty="0">
                <a:solidFill>
                  <a:schemeClr val="tx1"/>
                </a:solidFill>
                <a:effectLst/>
                <a:latin typeface="+mn-lt"/>
                <a:ea typeface="+mn-ea"/>
                <a:cs typeface="+mn-cs"/>
              </a:rPr>
              <a:t>The map unit class ratings based on the hydric components present are:  Hydric,  Predominantly Hydric,  Partially Hydric,  Predominantly Nonhydric, and  Nonhydric. The report also shows the total representative percentage of each map unit that the hydric components comprise.</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Hydric"</a:t>
            </a:r>
            <a:r>
              <a:rPr lang="en-US" sz="1200" b="0" i="0" kern="1200" dirty="0">
                <a:solidFill>
                  <a:schemeClr val="tx1"/>
                </a:solidFill>
                <a:effectLst/>
                <a:latin typeface="+mn-lt"/>
                <a:ea typeface="+mn-ea"/>
                <a:cs typeface="+mn-cs"/>
              </a:rPr>
              <a:t> means that all major and minor components listed for a given map unit are rated as being hydric. </a:t>
            </a:r>
            <a:r>
              <a:rPr lang="en-US" sz="1200" b="0" i="1" kern="1200" dirty="0">
                <a:solidFill>
                  <a:schemeClr val="tx1"/>
                </a:solidFill>
                <a:effectLst/>
                <a:latin typeface="+mn-lt"/>
                <a:ea typeface="+mn-ea"/>
                <a:cs typeface="+mn-cs"/>
              </a:rPr>
              <a:t>" Predominantly Hydric"</a:t>
            </a:r>
            <a:r>
              <a:rPr lang="en-US" sz="1200" b="0" i="0" kern="1200" dirty="0">
                <a:solidFill>
                  <a:schemeClr val="tx1"/>
                </a:solidFill>
                <a:effectLst/>
                <a:latin typeface="+mn-lt"/>
                <a:ea typeface="+mn-ea"/>
                <a:cs typeface="+mn-cs"/>
              </a:rPr>
              <a:t> means that all major components listed for a given map unit are rated as hydric, and at least one contrasting minor component is not rated hydric.</a:t>
            </a:r>
            <a:r>
              <a:rPr lang="en-US" sz="1200" b="0" i="1" kern="1200" dirty="0">
                <a:solidFill>
                  <a:schemeClr val="tx1"/>
                </a:solidFill>
                <a:effectLst/>
                <a:latin typeface="+mn-lt"/>
                <a:ea typeface="+mn-ea"/>
                <a:cs typeface="+mn-cs"/>
              </a:rPr>
              <a:t>" Partially Hydric" </a:t>
            </a:r>
            <a:r>
              <a:rPr lang="en-US" sz="1200" b="0" i="0" kern="1200" dirty="0">
                <a:solidFill>
                  <a:schemeClr val="tx1"/>
                </a:solidFill>
                <a:effectLst/>
                <a:latin typeface="+mn-lt"/>
                <a:ea typeface="+mn-ea"/>
                <a:cs typeface="+mn-cs"/>
              </a:rPr>
              <a:t>means that at least one major component listed for a given map unit is rated as hydric, and at least one other major component is not rated hydric. </a:t>
            </a:r>
            <a:r>
              <a:rPr lang="en-US" sz="1200" b="0" i="1" kern="1200" dirty="0">
                <a:solidFill>
                  <a:schemeClr val="tx1"/>
                </a:solidFill>
                <a:effectLst/>
                <a:latin typeface="+mn-lt"/>
                <a:ea typeface="+mn-ea"/>
                <a:cs typeface="+mn-cs"/>
              </a:rPr>
              <a:t>" Predominantly Nonhydric" </a:t>
            </a:r>
            <a:r>
              <a:rPr lang="en-US" sz="1200" b="0" i="0" kern="1200" dirty="0">
                <a:solidFill>
                  <a:schemeClr val="tx1"/>
                </a:solidFill>
                <a:effectLst/>
                <a:latin typeface="+mn-lt"/>
                <a:ea typeface="+mn-ea"/>
                <a:cs typeface="+mn-cs"/>
              </a:rPr>
              <a:t>means that no major component listed for a given map unit is rated as hydric, and at least one contrasting minor component is rated hydric. </a:t>
            </a:r>
            <a:r>
              <a:rPr lang="en-US" sz="1200" b="0" i="1" kern="1200" dirty="0">
                <a:solidFill>
                  <a:schemeClr val="tx1"/>
                </a:solidFill>
                <a:effectLst/>
                <a:latin typeface="+mn-lt"/>
                <a:ea typeface="+mn-ea"/>
                <a:cs typeface="+mn-cs"/>
              </a:rPr>
              <a:t>" Nonhydric" </a:t>
            </a:r>
            <a:r>
              <a:rPr lang="en-US" sz="1200" b="0" i="0" kern="1200" dirty="0">
                <a:solidFill>
                  <a:schemeClr val="tx1"/>
                </a:solidFill>
                <a:effectLst/>
                <a:latin typeface="+mn-lt"/>
                <a:ea typeface="+mn-ea"/>
                <a:cs typeface="+mn-cs"/>
              </a:rPr>
              <a:t>means no major or minor components for the map unit are rated hydric. The assumption is that the map unit is non-hydric even if none of the components within the map unit have been rated.</a:t>
            </a:r>
          </a:p>
          <a:p>
            <a:endParaRPr lang="en-US" sz="1200" b="0" i="0" kern="1200" dirty="0">
              <a:solidFill>
                <a:schemeClr val="tx1"/>
              </a:solidFill>
              <a:effectLst/>
              <a:latin typeface="+mn-lt"/>
              <a:ea typeface="+mn-ea"/>
              <a:cs typeface="+mn-cs"/>
            </a:endParaRPr>
          </a:p>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Map Unit Aggregated Attribute</a:t>
            </a:r>
            <a:r>
              <a:rPr lang="en-US" sz="1200" b="0" i="0" u="none" strike="noStrike" kern="1200" baseline="0" dirty="0">
                <a:solidFill>
                  <a:schemeClr val="tx1"/>
                </a:solidFill>
                <a:latin typeface="+mn-lt"/>
                <a:ea typeface="+mn-ea"/>
                <a:cs typeface="+mn-cs"/>
              </a:rPr>
              <a:t> records a variety of soil attributes and interpretations that have been aggregated from the component level to a single value at the map unit level. They have been aggregated by one or more appropriate means in order to express a consolidated value or interpretation for the map unit as a whole.</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effectLst/>
                <a:latin typeface="+mn-lt"/>
                <a:ea typeface="+mn-ea"/>
                <a:cs typeface="+mn-cs"/>
              </a:rPr>
              <a:t>The </a:t>
            </a:r>
            <a:r>
              <a:rPr lang="en-US" sz="1200" b="1" i="0" u="none" strike="noStrike" kern="1200" baseline="0" dirty="0">
                <a:solidFill>
                  <a:schemeClr val="tx1"/>
                </a:solidFill>
                <a:effectLst/>
                <a:latin typeface="+mn-lt"/>
                <a:ea typeface="+mn-ea"/>
                <a:cs typeface="+mn-cs"/>
              </a:rPr>
              <a:t>Parent Material Attribute </a:t>
            </a:r>
            <a:r>
              <a:rPr lang="en-US" sz="1200" b="0" i="0" u="none" strike="noStrike" kern="1200" baseline="0" dirty="0">
                <a:solidFill>
                  <a:schemeClr val="tx1"/>
                </a:solidFill>
                <a:effectLst/>
                <a:latin typeface="+mn-lt"/>
                <a:ea typeface="+mn-ea"/>
                <a:cs typeface="+mn-cs"/>
              </a:rPr>
              <a:t>generalizes the parent material groupings into a more uniform format. </a:t>
            </a:r>
            <a:r>
              <a:rPr lang="en-US" sz="1200" kern="1200" dirty="0">
                <a:solidFill>
                  <a:schemeClr val="tx1"/>
                </a:solidFill>
                <a:effectLst/>
                <a:latin typeface="+mn-lt"/>
                <a:ea typeface="+mn-ea"/>
                <a:cs typeface="+mn-cs"/>
              </a:rPr>
              <a:t>It is based on the Field Guide groupings of parent material kinds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85D1C3F-E5B7-4DFF-90AC-D22DBCB6409E}" type="slidenum">
              <a:rPr lang="en-US" smtClean="0"/>
              <a:t>9</a:t>
            </a:fld>
            <a:endParaRPr lang="en-US"/>
          </a:p>
        </p:txBody>
      </p:sp>
    </p:spTree>
    <p:extLst>
      <p:ext uri="{BB962C8B-B14F-4D97-AF65-F5344CB8AC3E}">
        <p14:creationId xmlns:p14="http://schemas.microsoft.com/office/powerpoint/2010/main" val="4023423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5736D9-B01D-4A8A-B988-13ED6F9C5856}"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B8EC4-0693-444F-AF17-08E63E6A4CD3}" type="slidenum">
              <a:rPr lang="en-US" smtClean="0"/>
              <a:t>‹#›</a:t>
            </a:fld>
            <a:endParaRPr lang="en-US"/>
          </a:p>
        </p:txBody>
      </p:sp>
    </p:spTree>
    <p:extLst>
      <p:ext uri="{BB962C8B-B14F-4D97-AF65-F5344CB8AC3E}">
        <p14:creationId xmlns:p14="http://schemas.microsoft.com/office/powerpoint/2010/main" val="4228524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736D9-B01D-4A8A-B988-13ED6F9C5856}"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B8EC4-0693-444F-AF17-08E63E6A4CD3}" type="slidenum">
              <a:rPr lang="en-US" smtClean="0"/>
              <a:t>‹#›</a:t>
            </a:fld>
            <a:endParaRPr lang="en-US"/>
          </a:p>
        </p:txBody>
      </p:sp>
    </p:spTree>
    <p:extLst>
      <p:ext uri="{BB962C8B-B14F-4D97-AF65-F5344CB8AC3E}">
        <p14:creationId xmlns:p14="http://schemas.microsoft.com/office/powerpoint/2010/main" val="1707732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736D9-B01D-4A8A-B988-13ED6F9C5856}"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B8EC4-0693-444F-AF17-08E63E6A4CD3}" type="slidenum">
              <a:rPr lang="en-US" smtClean="0"/>
              <a:t>‹#›</a:t>
            </a:fld>
            <a:endParaRPr lang="en-US"/>
          </a:p>
        </p:txBody>
      </p:sp>
    </p:spTree>
    <p:extLst>
      <p:ext uri="{BB962C8B-B14F-4D97-AF65-F5344CB8AC3E}">
        <p14:creationId xmlns:p14="http://schemas.microsoft.com/office/powerpoint/2010/main" val="3786445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736D9-B01D-4A8A-B988-13ED6F9C5856}"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B8EC4-0693-444F-AF17-08E63E6A4CD3}" type="slidenum">
              <a:rPr lang="en-US" smtClean="0"/>
              <a:t>‹#›</a:t>
            </a:fld>
            <a:endParaRPr lang="en-US"/>
          </a:p>
        </p:txBody>
      </p:sp>
    </p:spTree>
    <p:extLst>
      <p:ext uri="{BB962C8B-B14F-4D97-AF65-F5344CB8AC3E}">
        <p14:creationId xmlns:p14="http://schemas.microsoft.com/office/powerpoint/2010/main" val="1765496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5736D9-B01D-4A8A-B988-13ED6F9C5856}"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B8EC4-0693-444F-AF17-08E63E6A4CD3}" type="slidenum">
              <a:rPr lang="en-US" smtClean="0"/>
              <a:t>‹#›</a:t>
            </a:fld>
            <a:endParaRPr lang="en-US"/>
          </a:p>
        </p:txBody>
      </p:sp>
    </p:spTree>
    <p:extLst>
      <p:ext uri="{BB962C8B-B14F-4D97-AF65-F5344CB8AC3E}">
        <p14:creationId xmlns:p14="http://schemas.microsoft.com/office/powerpoint/2010/main" val="3166308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5736D9-B01D-4A8A-B988-13ED6F9C5856}"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B8EC4-0693-444F-AF17-08E63E6A4CD3}" type="slidenum">
              <a:rPr lang="en-US" smtClean="0"/>
              <a:t>‹#›</a:t>
            </a:fld>
            <a:endParaRPr lang="en-US"/>
          </a:p>
        </p:txBody>
      </p:sp>
    </p:spTree>
    <p:extLst>
      <p:ext uri="{BB962C8B-B14F-4D97-AF65-F5344CB8AC3E}">
        <p14:creationId xmlns:p14="http://schemas.microsoft.com/office/powerpoint/2010/main" val="466282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5736D9-B01D-4A8A-B988-13ED6F9C5856}" type="datetimeFigureOut">
              <a:rPr lang="en-US" smtClean="0"/>
              <a:t>10/11/2016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B8EC4-0693-444F-AF17-08E63E6A4CD3}" type="slidenum">
              <a:rPr lang="en-US" smtClean="0"/>
              <a:t>‹#›</a:t>
            </a:fld>
            <a:endParaRPr lang="en-US"/>
          </a:p>
        </p:txBody>
      </p:sp>
    </p:spTree>
    <p:extLst>
      <p:ext uri="{BB962C8B-B14F-4D97-AF65-F5344CB8AC3E}">
        <p14:creationId xmlns:p14="http://schemas.microsoft.com/office/powerpoint/2010/main" val="1196625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736D9-B01D-4A8A-B988-13ED6F9C5856}" type="datetimeFigureOut">
              <a:rPr lang="en-US" smtClean="0"/>
              <a:t>10/11/2016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B8EC4-0693-444F-AF17-08E63E6A4CD3}" type="slidenum">
              <a:rPr lang="en-US" smtClean="0"/>
              <a:t>‹#›</a:t>
            </a:fld>
            <a:endParaRPr lang="en-US"/>
          </a:p>
        </p:txBody>
      </p:sp>
    </p:spTree>
    <p:extLst>
      <p:ext uri="{BB962C8B-B14F-4D97-AF65-F5344CB8AC3E}">
        <p14:creationId xmlns:p14="http://schemas.microsoft.com/office/powerpoint/2010/main" val="95061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736D9-B01D-4A8A-B988-13ED6F9C5856}" type="datetimeFigureOut">
              <a:rPr lang="en-US" smtClean="0"/>
              <a:t>10/11/2016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B8EC4-0693-444F-AF17-08E63E6A4CD3}" type="slidenum">
              <a:rPr lang="en-US" smtClean="0"/>
              <a:t>‹#›</a:t>
            </a:fld>
            <a:endParaRPr lang="en-US"/>
          </a:p>
        </p:txBody>
      </p:sp>
    </p:spTree>
    <p:extLst>
      <p:ext uri="{BB962C8B-B14F-4D97-AF65-F5344CB8AC3E}">
        <p14:creationId xmlns:p14="http://schemas.microsoft.com/office/powerpoint/2010/main" val="1336015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5736D9-B01D-4A8A-B988-13ED6F9C5856}"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B8EC4-0693-444F-AF17-08E63E6A4CD3}" type="slidenum">
              <a:rPr lang="en-US" smtClean="0"/>
              <a:t>‹#›</a:t>
            </a:fld>
            <a:endParaRPr lang="en-US"/>
          </a:p>
        </p:txBody>
      </p:sp>
    </p:spTree>
    <p:extLst>
      <p:ext uri="{BB962C8B-B14F-4D97-AF65-F5344CB8AC3E}">
        <p14:creationId xmlns:p14="http://schemas.microsoft.com/office/powerpoint/2010/main" val="361725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5736D9-B01D-4A8A-B988-13ED6F9C5856}"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B8EC4-0693-444F-AF17-08E63E6A4CD3}" type="slidenum">
              <a:rPr lang="en-US" smtClean="0"/>
              <a:t>‹#›</a:t>
            </a:fld>
            <a:endParaRPr lang="en-US"/>
          </a:p>
        </p:txBody>
      </p:sp>
    </p:spTree>
    <p:extLst>
      <p:ext uri="{BB962C8B-B14F-4D97-AF65-F5344CB8AC3E}">
        <p14:creationId xmlns:p14="http://schemas.microsoft.com/office/powerpoint/2010/main" val="3998179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736D9-B01D-4A8A-B988-13ED6F9C5856}" type="datetimeFigureOut">
              <a:rPr lang="en-US" smtClean="0"/>
              <a:t>10/11/2016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B8EC4-0693-444F-AF17-08E63E6A4CD3}" type="slidenum">
              <a:rPr lang="en-US" smtClean="0"/>
              <a:t>‹#›</a:t>
            </a:fld>
            <a:endParaRPr lang="en-US"/>
          </a:p>
        </p:txBody>
      </p:sp>
    </p:spTree>
    <p:extLst>
      <p:ext uri="{BB962C8B-B14F-4D97-AF65-F5344CB8AC3E}">
        <p14:creationId xmlns:p14="http://schemas.microsoft.com/office/powerpoint/2010/main" val="612661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https://content.govdelivery.com/attachments/fancy_images/USDANRCS/2016/06/889802/920851/wisconsinnews-govdelivery_crop.jpg" TargetMode="Externa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0.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1.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3048" y="0"/>
            <a:ext cx="12188952" cy="6076548"/>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sp>
        <p:nvSpPr>
          <p:cNvPr id="2" name="TextBox 1"/>
          <p:cNvSpPr txBox="1"/>
          <p:nvPr/>
        </p:nvSpPr>
        <p:spPr>
          <a:xfrm>
            <a:off x="505768" y="2666845"/>
            <a:ext cx="11570892" cy="1107996"/>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800" b="1" dirty="0">
                <a:ln>
                  <a:solidFill>
                    <a:schemeClr val="accent4">
                      <a:lumMod val="75000"/>
                    </a:schemeClr>
                  </a:solidFill>
                </a:ln>
                <a:solidFill>
                  <a:schemeClr val="bg1"/>
                </a:solidFill>
                <a:effectLst>
                  <a:outerShdw blurRad="38100" dist="38100" dir="2700000" algn="tl">
                    <a:srgbClr val="000000">
                      <a:alpha val="43137"/>
                    </a:srgbClr>
                  </a:outerShdw>
                </a:effectLst>
              </a:rPr>
              <a:t>SSURGO On-Demand Dynamic Spatial Tools</a:t>
            </a:r>
            <a:endParaRPr lang="en-US" sz="4800" dirty="0">
              <a:ln>
                <a:solidFill>
                  <a:schemeClr val="accent4">
                    <a:lumMod val="75000"/>
                  </a:schemeClr>
                </a:solidFill>
              </a:ln>
              <a:solidFill>
                <a:schemeClr val="bg1"/>
              </a:solidFill>
              <a:effectLst>
                <a:outerShdw blurRad="38100" dist="38100" dir="2700000" algn="tl">
                  <a:srgbClr val="000000">
                    <a:alpha val="43137"/>
                  </a:srgbClr>
                </a:outerShdw>
              </a:effectLst>
            </a:endParaRPr>
          </a:p>
          <a:p>
            <a:endParaRPr lang="en-US" dirty="0"/>
          </a:p>
        </p:txBody>
      </p:sp>
      <p:sp>
        <p:nvSpPr>
          <p:cNvPr id="3" name="TextBox 2"/>
          <p:cNvSpPr txBox="1"/>
          <p:nvPr/>
        </p:nvSpPr>
        <p:spPr>
          <a:xfrm>
            <a:off x="1514568" y="3802194"/>
            <a:ext cx="9165910" cy="830997"/>
          </a:xfrm>
          <a:prstGeom prst="rect">
            <a:avLst/>
          </a:prstGeom>
          <a:noFill/>
        </p:spPr>
        <p:txBody>
          <a:bodyPr wrap="square" rtlCol="0">
            <a:spAutoFit/>
          </a:bodyPr>
          <a:lstStyle/>
          <a:p>
            <a:r>
              <a:rPr lang="en-US" sz="4800" dirty="0">
                <a:ln w="12700">
                  <a:solidFill>
                    <a:schemeClr val="accent4">
                      <a:lumMod val="75000"/>
                    </a:schemeClr>
                  </a:solidFill>
                </a:ln>
                <a:solidFill>
                  <a:schemeClr val="bg1"/>
                </a:solidFill>
              </a:rPr>
              <a:t>Chad Ferguson and Jason Nemecek</a:t>
            </a:r>
          </a:p>
        </p:txBody>
      </p:sp>
      <p:pic>
        <p:nvPicPr>
          <p:cNvPr id="1026" name="Picture 2" descr="Wisconsin"/>
          <p:cNvPicPr>
            <a:picLocks noChangeAspect="1" noChangeArrowheads="1"/>
          </p:cNvPicPr>
          <p:nvPr/>
        </p:nvPicPr>
        <p:blipFill rotWithShape="1">
          <a:blip r:link="rId6">
            <a:extLst>
              <a:ext uri="{28A0092B-C50C-407E-A947-70E740481C1C}">
                <a14:useLocalDpi xmlns:a14="http://schemas.microsoft.com/office/drawing/2010/main" val="0"/>
              </a:ext>
            </a:extLst>
          </a:blip>
          <a:srcRect t="25396" b="16613"/>
          <a:stretch>
            <a:fillRect/>
          </a:stretch>
        </p:blipFill>
        <p:spPr bwMode="auto">
          <a:xfrm>
            <a:off x="4763" y="-27524"/>
            <a:ext cx="12187237" cy="238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2449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6">
              <a:alphaModFix amt="30000"/>
              <a:extLst>
                <a:ext uri="{BEBA8EAE-BF5A-486C-A8C5-ECC9F3942E4B}">
                  <a14:imgProps xmlns:a14="http://schemas.microsoft.com/office/drawing/2010/main">
                    <a14:imgLayer r:embed="rId7">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11589" r="6533"/>
          <a:stretch/>
        </p:blipFill>
        <p:spPr>
          <a:xfrm rot="10800000">
            <a:off x="3048" y="0"/>
            <a:ext cx="12188952" cy="6183126"/>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pic>
        <p:nvPicPr>
          <p:cNvPr id="16" name="Picture 15"/>
          <p:cNvPicPr>
            <a:picLocks noChangeAspect="1"/>
          </p:cNvPicPr>
          <p:nvPr/>
        </p:nvPicPr>
        <p:blipFill rotWithShape="1">
          <a:blip r:embed="rId8"/>
          <a:srcRect t="24482"/>
          <a:stretch/>
        </p:blipFill>
        <p:spPr>
          <a:xfrm>
            <a:off x="3048" y="-37579"/>
            <a:ext cx="2676525" cy="6220705"/>
          </a:xfrm>
          <a:prstGeom prst="rect">
            <a:avLst/>
          </a:prstGeom>
        </p:spPr>
      </p:pic>
      <p:sp>
        <p:nvSpPr>
          <p:cNvPr id="18" name="Rectangle 17"/>
          <p:cNvSpPr/>
          <p:nvPr/>
        </p:nvSpPr>
        <p:spPr>
          <a:xfrm>
            <a:off x="96608" y="3356026"/>
            <a:ext cx="2489404" cy="1077218"/>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Express Toolset</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20" name="Straight Connector 19"/>
          <p:cNvCxnSpPr/>
          <p:nvPr/>
        </p:nvCxnSpPr>
        <p:spPr>
          <a:xfrm>
            <a:off x="2679573" y="-106578"/>
            <a:ext cx="0" cy="628970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ScreenCapture_10-5-2016 8.42.25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904" t="1" r="-904" b="4846"/>
          <a:stretch/>
        </p:blipFill>
        <p:spPr>
          <a:xfrm>
            <a:off x="2834640" y="117231"/>
            <a:ext cx="9321887" cy="5760720"/>
          </a:xfrm>
          <a:prstGeom prst="roundRect">
            <a:avLst/>
          </a:prstGeom>
          <a:effectLst>
            <a:glow rad="228600">
              <a:schemeClr val="accent4">
                <a:satMod val="175000"/>
                <a:alpha val="40000"/>
              </a:schemeClr>
            </a:glow>
          </a:effectLst>
        </p:spPr>
      </p:pic>
    </p:spTree>
    <p:extLst>
      <p:ext uri="{BB962C8B-B14F-4D97-AF65-F5344CB8AC3E}">
        <p14:creationId xmlns:p14="http://schemas.microsoft.com/office/powerpoint/2010/main" val="23175352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6">
              <a:alphaModFix amt="30000"/>
              <a:extLst>
                <a:ext uri="{BEBA8EAE-BF5A-486C-A8C5-ECC9F3942E4B}">
                  <a14:imgProps xmlns:a14="http://schemas.microsoft.com/office/drawing/2010/main">
                    <a14:imgLayer r:embed="rId7">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11589" r="6533"/>
          <a:stretch/>
        </p:blipFill>
        <p:spPr>
          <a:xfrm rot="10800000">
            <a:off x="3048" y="0"/>
            <a:ext cx="12188952" cy="6183126"/>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pic>
        <p:nvPicPr>
          <p:cNvPr id="16" name="Picture 15"/>
          <p:cNvPicPr>
            <a:picLocks noChangeAspect="1"/>
          </p:cNvPicPr>
          <p:nvPr/>
        </p:nvPicPr>
        <p:blipFill rotWithShape="1">
          <a:blip r:embed="rId8"/>
          <a:srcRect t="24482"/>
          <a:stretch/>
        </p:blipFill>
        <p:spPr>
          <a:xfrm>
            <a:off x="3048" y="-37579"/>
            <a:ext cx="2676525" cy="6220705"/>
          </a:xfrm>
          <a:prstGeom prst="rect">
            <a:avLst/>
          </a:prstGeom>
        </p:spPr>
      </p:pic>
      <p:sp>
        <p:nvSpPr>
          <p:cNvPr id="18" name="Rectangle 17"/>
          <p:cNvSpPr/>
          <p:nvPr/>
        </p:nvSpPr>
        <p:spPr>
          <a:xfrm>
            <a:off x="96608" y="3356026"/>
            <a:ext cx="2489404" cy="1077218"/>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Main</a:t>
            </a:r>
          </a:p>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Toolset</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20" name="Straight Connector 19"/>
          <p:cNvCxnSpPr/>
          <p:nvPr/>
        </p:nvCxnSpPr>
        <p:spPr>
          <a:xfrm>
            <a:off x="2679573" y="-106578"/>
            <a:ext cx="0" cy="628970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ScreenCapture_7-11-2016 2.14.19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851355" y="107809"/>
            <a:ext cx="9285368" cy="5910719"/>
          </a:xfrm>
          <a:prstGeom prst="roundRect">
            <a:avLst/>
          </a:prstGeom>
          <a:ln w="19050">
            <a:solidFill>
              <a:srgbClr val="FFC000"/>
            </a:solidFill>
          </a:ln>
          <a:effectLst>
            <a:glow rad="228600">
              <a:schemeClr val="accent4">
                <a:satMod val="175000"/>
                <a:alpha val="40000"/>
              </a:schemeClr>
            </a:glow>
          </a:effectLst>
        </p:spPr>
      </p:pic>
    </p:spTree>
    <p:extLst>
      <p:ext uri="{BB962C8B-B14F-4D97-AF65-F5344CB8AC3E}">
        <p14:creationId xmlns:p14="http://schemas.microsoft.com/office/powerpoint/2010/main" val="29137335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fullScrn="1">
              <p:cMediaNode vol="80000">
                <p:cTn id="7"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3048" y="0"/>
            <a:ext cx="12188952" cy="6076548"/>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pic>
        <p:nvPicPr>
          <p:cNvPr id="16" name="Picture 15"/>
          <p:cNvPicPr>
            <a:picLocks noChangeAspect="1"/>
          </p:cNvPicPr>
          <p:nvPr/>
        </p:nvPicPr>
        <p:blipFill rotWithShape="1">
          <a:blip r:embed="rId6"/>
          <a:srcRect t="24482"/>
          <a:stretch/>
        </p:blipFill>
        <p:spPr>
          <a:xfrm>
            <a:off x="3048" y="-37579"/>
            <a:ext cx="2676525" cy="6114125"/>
          </a:xfrm>
          <a:prstGeom prst="rect">
            <a:avLst/>
          </a:prstGeom>
        </p:spPr>
      </p:pic>
      <p:cxnSp>
        <p:nvCxnSpPr>
          <p:cNvPr id="20" name="Straight Connector 19"/>
          <p:cNvCxnSpPr/>
          <p:nvPr/>
        </p:nvCxnSpPr>
        <p:spPr>
          <a:xfrm>
            <a:off x="2679573" y="-106578"/>
            <a:ext cx="0" cy="61831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6608" y="3356026"/>
            <a:ext cx="2489404" cy="1569660"/>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Where can you get these tools?</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3" name="Rectangle 12"/>
          <p:cNvSpPr/>
          <p:nvPr/>
        </p:nvSpPr>
        <p:spPr>
          <a:xfrm>
            <a:off x="2773261" y="213500"/>
            <a:ext cx="9205379" cy="2185214"/>
          </a:xfrm>
          <a:prstGeom prst="rect">
            <a:avLst/>
          </a:prstGeom>
        </p:spPr>
        <p:txBody>
          <a:bodyPr wrap="square">
            <a:spAutoFit/>
          </a:bodyPr>
          <a:lstStyle/>
          <a:p>
            <a:pPr marL="914400" lvl="0" indent="-685800">
              <a:buFont typeface="Arial" panose="020B0604020202020204" pitchFamily="34" charset="0"/>
              <a:buChar char="•"/>
            </a:pPr>
            <a:r>
              <a:rPr lang="en" sz="5400" dirty="0">
                <a:solidFill>
                  <a:srgbClr val="FFC000"/>
                </a:solidFill>
              </a:rPr>
              <a:t>NRCS WI Soils Webpage</a:t>
            </a:r>
          </a:p>
          <a:p>
            <a:pPr marL="228600" lvl="0"/>
            <a:r>
              <a:rPr lang="en-US" sz="2800" dirty="0">
                <a:solidFill>
                  <a:srgbClr val="FFC000"/>
                </a:solidFill>
              </a:rPr>
              <a:t>http://www.nrcs.usda.gov/wps/portal/nrcs/main/wi/soils/</a:t>
            </a:r>
            <a:endParaRPr lang="en" sz="2800" dirty="0">
              <a:solidFill>
                <a:srgbClr val="FFC000"/>
              </a:solidFill>
            </a:endParaRPr>
          </a:p>
          <a:p>
            <a:pPr marL="914400" lvl="0" indent="-685800">
              <a:buFont typeface="Arial" panose="020B0604020202020204" pitchFamily="34" charset="0"/>
              <a:buChar char="•"/>
            </a:pPr>
            <a:endParaRPr lang="en" sz="5400" dirty="0">
              <a:solidFill>
                <a:srgbClr val="FFC000"/>
              </a:solidFill>
            </a:endParaRPr>
          </a:p>
        </p:txBody>
      </p:sp>
      <p:pic>
        <p:nvPicPr>
          <p:cNvPr id="14" name="Picture 13"/>
          <p:cNvPicPr>
            <a:picLocks noChangeAspect="1"/>
          </p:cNvPicPr>
          <p:nvPr/>
        </p:nvPicPr>
        <p:blipFill rotWithShape="1">
          <a:blip r:embed="rId7"/>
          <a:srcRect l="1338"/>
          <a:stretch/>
        </p:blipFill>
        <p:spPr>
          <a:xfrm>
            <a:off x="4552328" y="2042001"/>
            <a:ext cx="5766915" cy="2628049"/>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74342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3048" y="0"/>
            <a:ext cx="12188952" cy="6076548"/>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pic>
        <p:nvPicPr>
          <p:cNvPr id="16" name="Picture 15"/>
          <p:cNvPicPr>
            <a:picLocks noChangeAspect="1"/>
          </p:cNvPicPr>
          <p:nvPr/>
        </p:nvPicPr>
        <p:blipFill rotWithShape="1">
          <a:blip r:embed="rId6"/>
          <a:srcRect t="24482"/>
          <a:stretch/>
        </p:blipFill>
        <p:spPr>
          <a:xfrm>
            <a:off x="3048" y="-37579"/>
            <a:ext cx="2676525" cy="6114125"/>
          </a:xfrm>
          <a:prstGeom prst="rect">
            <a:avLst/>
          </a:prstGeom>
        </p:spPr>
      </p:pic>
      <p:sp>
        <p:nvSpPr>
          <p:cNvPr id="18" name="Rectangle 17"/>
          <p:cNvSpPr/>
          <p:nvPr/>
        </p:nvSpPr>
        <p:spPr>
          <a:xfrm>
            <a:off x="91484" y="2552530"/>
            <a:ext cx="2489404" cy="584775"/>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Questions</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20" name="Straight Connector 19"/>
          <p:cNvCxnSpPr/>
          <p:nvPr/>
        </p:nvCxnSpPr>
        <p:spPr>
          <a:xfrm>
            <a:off x="2679573" y="-106578"/>
            <a:ext cx="0" cy="61831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7"/>
          <a:stretch>
            <a:fillRect/>
          </a:stretch>
        </p:blipFill>
        <p:spPr>
          <a:xfrm>
            <a:off x="4967050" y="-106578"/>
            <a:ext cx="3781425" cy="6010275"/>
          </a:xfrm>
          <a:prstGeom prst="rect">
            <a:avLst/>
          </a:prstGeom>
        </p:spPr>
      </p:pic>
    </p:spTree>
    <p:extLst>
      <p:ext uri="{BB962C8B-B14F-4D97-AF65-F5344CB8AC3E}">
        <p14:creationId xmlns:p14="http://schemas.microsoft.com/office/powerpoint/2010/main" val="4180434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3048" y="0"/>
            <a:ext cx="12188952" cy="6076548"/>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sp>
        <p:nvSpPr>
          <p:cNvPr id="2" name="Rectangle 1"/>
          <p:cNvSpPr/>
          <p:nvPr/>
        </p:nvSpPr>
        <p:spPr>
          <a:xfrm>
            <a:off x="1061586" y="2745886"/>
            <a:ext cx="10279865" cy="584775"/>
          </a:xfrm>
          <a:prstGeom prst="rect">
            <a:avLst/>
          </a:prstGeom>
        </p:spPr>
        <p:txBody>
          <a:bodyPr wrap="none">
            <a:spAutoFit/>
          </a:bodyPr>
          <a:lstStyle/>
          <a:p>
            <a:r>
              <a:rPr lang="en-US" sz="3200" dirty="0">
                <a:solidFill>
                  <a:schemeClr val="bg1"/>
                </a:solidFill>
                <a:effectLst>
                  <a:outerShdw blurRad="38100" dist="38100" dir="2700000" algn="tl">
                    <a:srgbClr val="000000">
                      <a:alpha val="43137"/>
                    </a:srgbClr>
                  </a:outerShdw>
                </a:effectLst>
                <a:latin typeface="Minion Pro" panose="02040503050306020203" pitchFamily="18" charset="0"/>
              </a:rPr>
              <a:t>USDA is an equal opportunity provider, employer and lender </a:t>
            </a:r>
            <a:endParaRPr lang="en-US" sz="3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181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0" y="0"/>
            <a:ext cx="12188952" cy="6076548"/>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sp>
        <p:nvSpPr>
          <p:cNvPr id="3" name="Rectangle 2"/>
          <p:cNvSpPr/>
          <p:nvPr/>
        </p:nvSpPr>
        <p:spPr>
          <a:xfrm>
            <a:off x="2789818" y="702951"/>
            <a:ext cx="9090568" cy="3416320"/>
          </a:xfrm>
          <a:prstGeom prst="rect">
            <a:avLst/>
          </a:prstGeom>
        </p:spPr>
        <p:txBody>
          <a:bodyPr wrap="square">
            <a:spAutoFit/>
          </a:bodyPr>
          <a:lstStyle/>
          <a:p>
            <a:pPr marL="914400" lvl="0" indent="-685800">
              <a:buFont typeface="Arial" panose="020B0604020202020204" pitchFamily="34" charset="0"/>
              <a:buChar char="•"/>
            </a:pPr>
            <a:r>
              <a:rPr lang="en" sz="5400" dirty="0">
                <a:solidFill>
                  <a:srgbClr val="FFC000"/>
                </a:solidFill>
              </a:rPr>
              <a:t>ArcGIS tool for creating soil-based themaic Maps</a:t>
            </a:r>
          </a:p>
          <a:p>
            <a:pPr marL="914400" lvl="0" indent="-685800">
              <a:buFont typeface="Arial" panose="020B0604020202020204" pitchFamily="34" charset="0"/>
              <a:buChar char="•"/>
            </a:pPr>
            <a:r>
              <a:rPr lang="en" sz="5400" dirty="0">
                <a:solidFill>
                  <a:srgbClr val="FFC000"/>
                </a:solidFill>
              </a:rPr>
              <a:t>Requires ArcGIS 10.1 +</a:t>
            </a:r>
          </a:p>
          <a:p>
            <a:pPr marL="914400" lvl="0" indent="-685800">
              <a:buFont typeface="Arial" panose="020B0604020202020204" pitchFamily="34" charset="0"/>
              <a:buChar char="•"/>
            </a:pPr>
            <a:r>
              <a:rPr lang="en" sz="5400" dirty="0">
                <a:solidFill>
                  <a:srgbClr val="FFC000"/>
                </a:solidFill>
              </a:rPr>
              <a:t>Easy way to access soil data</a:t>
            </a:r>
          </a:p>
        </p:txBody>
      </p:sp>
      <p:pic>
        <p:nvPicPr>
          <p:cNvPr id="16" name="Picture 15"/>
          <p:cNvPicPr>
            <a:picLocks noChangeAspect="1"/>
          </p:cNvPicPr>
          <p:nvPr/>
        </p:nvPicPr>
        <p:blipFill rotWithShape="1">
          <a:blip r:embed="rId6"/>
          <a:srcRect t="24482"/>
          <a:stretch/>
        </p:blipFill>
        <p:spPr>
          <a:xfrm>
            <a:off x="3048" y="-37579"/>
            <a:ext cx="2676525" cy="6114125"/>
          </a:xfrm>
          <a:prstGeom prst="rect">
            <a:avLst/>
          </a:prstGeom>
        </p:spPr>
      </p:pic>
      <p:sp>
        <p:nvSpPr>
          <p:cNvPr id="18" name="Rectangle 17"/>
          <p:cNvSpPr/>
          <p:nvPr/>
        </p:nvSpPr>
        <p:spPr>
          <a:xfrm>
            <a:off x="41486" y="2631041"/>
            <a:ext cx="2489404" cy="707886"/>
          </a:xfrm>
          <a:prstGeom prst="rect">
            <a:avLst/>
          </a:prstGeom>
          <a:noFill/>
        </p:spPr>
        <p:txBody>
          <a:bodyPr wrap="square" lIns="91440" tIns="45720" rIns="91440" bIns="45720">
            <a:spAutoFit/>
          </a:bodyPr>
          <a:lstStyle/>
          <a:p>
            <a:pPr algn="ctr"/>
            <a:r>
              <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SSURGO</a:t>
            </a:r>
            <a:endPar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20" name="Straight Connector 19"/>
          <p:cNvCxnSpPr/>
          <p:nvPr/>
        </p:nvCxnSpPr>
        <p:spPr>
          <a:xfrm>
            <a:off x="2679573" y="-106578"/>
            <a:ext cx="0" cy="61831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486" y="3376505"/>
            <a:ext cx="2489404" cy="584775"/>
          </a:xfrm>
          <a:prstGeom prst="rect">
            <a:avLst/>
          </a:prstGeom>
          <a:noFill/>
        </p:spPr>
        <p:txBody>
          <a:bodyPr wrap="square" lIns="91440" tIns="45720" rIns="91440" bIns="45720">
            <a:spAutoFit/>
          </a:bodyPr>
          <a:lstStyle/>
          <a:p>
            <a:pPr algn="ct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OnDemand</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8787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3048" y="0"/>
            <a:ext cx="12188952" cy="6076548"/>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pic>
        <p:nvPicPr>
          <p:cNvPr id="16" name="Picture 15"/>
          <p:cNvPicPr>
            <a:picLocks noChangeAspect="1"/>
          </p:cNvPicPr>
          <p:nvPr/>
        </p:nvPicPr>
        <p:blipFill rotWithShape="1">
          <a:blip r:embed="rId6"/>
          <a:srcRect t="24482"/>
          <a:stretch/>
        </p:blipFill>
        <p:spPr>
          <a:xfrm>
            <a:off x="3048" y="-37579"/>
            <a:ext cx="2676525" cy="6114125"/>
          </a:xfrm>
          <a:prstGeom prst="rect">
            <a:avLst/>
          </a:prstGeom>
        </p:spPr>
      </p:pic>
      <p:sp>
        <p:nvSpPr>
          <p:cNvPr id="18" name="Rectangle 17"/>
          <p:cNvSpPr/>
          <p:nvPr/>
        </p:nvSpPr>
        <p:spPr>
          <a:xfrm>
            <a:off x="91484" y="2552530"/>
            <a:ext cx="2489404" cy="584775"/>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Introduction</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20" name="Straight Connector 19"/>
          <p:cNvCxnSpPr/>
          <p:nvPr/>
        </p:nvCxnSpPr>
        <p:spPr>
          <a:xfrm>
            <a:off x="2679573" y="-106578"/>
            <a:ext cx="0" cy="61831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778258" y="117693"/>
            <a:ext cx="9289249" cy="5078313"/>
          </a:xfrm>
          <a:prstGeom prst="rect">
            <a:avLst/>
          </a:prstGeom>
        </p:spPr>
        <p:txBody>
          <a:bodyPr wrap="square">
            <a:spAutoFit/>
          </a:bodyPr>
          <a:lstStyle/>
          <a:p>
            <a:pPr marL="914400" lvl="0" indent="-685800">
              <a:buFont typeface="Arial" panose="020B0604020202020204" pitchFamily="34" charset="0"/>
              <a:buChar char="•"/>
            </a:pPr>
            <a:r>
              <a:rPr lang="en" sz="5400" dirty="0">
                <a:solidFill>
                  <a:srgbClr val="FFC000"/>
                </a:solidFill>
              </a:rPr>
              <a:t>Generates a thematic map-fast!</a:t>
            </a:r>
          </a:p>
          <a:p>
            <a:pPr marL="914400" lvl="0" indent="-685800">
              <a:buFont typeface="Arial" panose="020B0604020202020204" pitchFamily="34" charset="0"/>
              <a:buChar char="•"/>
            </a:pPr>
            <a:r>
              <a:rPr lang="en" sz="5400" dirty="0">
                <a:solidFill>
                  <a:srgbClr val="FFC000"/>
                </a:solidFill>
              </a:rPr>
              <a:t>Tabular and/or spatial data hits Soil Data Access services</a:t>
            </a:r>
          </a:p>
          <a:p>
            <a:pPr marL="914400" lvl="0" indent="-685800">
              <a:buFont typeface="Arial" panose="020B0604020202020204" pitchFamily="34" charset="0"/>
              <a:buChar char="•"/>
            </a:pPr>
            <a:r>
              <a:rPr lang="en" sz="5400" dirty="0">
                <a:solidFill>
                  <a:srgbClr val="FFC000"/>
                </a:solidFill>
              </a:rPr>
              <a:t>Joins interps or properties to gSSURGO or SSURGO</a:t>
            </a:r>
          </a:p>
        </p:txBody>
      </p:sp>
    </p:spTree>
    <p:extLst>
      <p:ext uri="{BB962C8B-B14F-4D97-AF65-F5344CB8AC3E}">
        <p14:creationId xmlns:p14="http://schemas.microsoft.com/office/powerpoint/2010/main" val="324828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3048" y="0"/>
            <a:ext cx="12188952" cy="6076548"/>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pic>
        <p:nvPicPr>
          <p:cNvPr id="16" name="Picture 15"/>
          <p:cNvPicPr>
            <a:picLocks noChangeAspect="1"/>
          </p:cNvPicPr>
          <p:nvPr/>
        </p:nvPicPr>
        <p:blipFill rotWithShape="1">
          <a:blip r:embed="rId6"/>
          <a:srcRect t="24482"/>
          <a:stretch/>
        </p:blipFill>
        <p:spPr>
          <a:xfrm>
            <a:off x="3048" y="-37579"/>
            <a:ext cx="2676525" cy="6114125"/>
          </a:xfrm>
          <a:prstGeom prst="rect">
            <a:avLst/>
          </a:prstGeom>
        </p:spPr>
      </p:pic>
      <p:sp>
        <p:nvSpPr>
          <p:cNvPr id="18" name="Rectangle 17"/>
          <p:cNvSpPr/>
          <p:nvPr/>
        </p:nvSpPr>
        <p:spPr>
          <a:xfrm>
            <a:off x="91484" y="2552530"/>
            <a:ext cx="2489404" cy="584775"/>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Introduction</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20" name="Straight Connector 19"/>
          <p:cNvCxnSpPr/>
          <p:nvPr/>
        </p:nvCxnSpPr>
        <p:spPr>
          <a:xfrm>
            <a:off x="2679573" y="-106578"/>
            <a:ext cx="0" cy="61831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156559" y="524481"/>
            <a:ext cx="8136418" cy="3416320"/>
          </a:xfrm>
          <a:prstGeom prst="rect">
            <a:avLst/>
          </a:prstGeom>
        </p:spPr>
        <p:txBody>
          <a:bodyPr wrap="square">
            <a:spAutoFit/>
          </a:bodyPr>
          <a:lstStyle/>
          <a:p>
            <a:pPr marL="914400" lvl="0" indent="-685800">
              <a:buFont typeface="Arial" panose="020B0604020202020204" pitchFamily="34" charset="0"/>
              <a:buChar char="•"/>
            </a:pPr>
            <a:r>
              <a:rPr lang="en" sz="5400" dirty="0">
                <a:solidFill>
                  <a:srgbClr val="FFC000"/>
                </a:solidFill>
              </a:rPr>
              <a:t>Similar to Soil Data Viewer</a:t>
            </a:r>
          </a:p>
          <a:p>
            <a:pPr marL="914400" lvl="0" indent="-685800">
              <a:buFont typeface="Arial" panose="020B0604020202020204" pitchFamily="34" charset="0"/>
              <a:buChar char="•"/>
            </a:pPr>
            <a:r>
              <a:rPr lang="en" sz="5400" dirty="0">
                <a:solidFill>
                  <a:srgbClr val="FFC000"/>
                </a:solidFill>
              </a:rPr>
              <a:t>Works with massive data sets</a:t>
            </a:r>
          </a:p>
        </p:txBody>
      </p:sp>
    </p:spTree>
    <p:extLst>
      <p:ext uri="{BB962C8B-B14F-4D97-AF65-F5344CB8AC3E}">
        <p14:creationId xmlns:p14="http://schemas.microsoft.com/office/powerpoint/2010/main" val="2601146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3048" y="-2"/>
            <a:ext cx="12188952" cy="6076548"/>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pic>
        <p:nvPicPr>
          <p:cNvPr id="16" name="Picture 15"/>
          <p:cNvPicPr>
            <a:picLocks noChangeAspect="1"/>
          </p:cNvPicPr>
          <p:nvPr/>
        </p:nvPicPr>
        <p:blipFill rotWithShape="1">
          <a:blip r:embed="rId6"/>
          <a:srcRect t="24482"/>
          <a:stretch/>
        </p:blipFill>
        <p:spPr>
          <a:xfrm>
            <a:off x="3048" y="-37579"/>
            <a:ext cx="2676525" cy="6114125"/>
          </a:xfrm>
          <a:prstGeom prst="rect">
            <a:avLst/>
          </a:prstGeom>
        </p:spPr>
      </p:pic>
      <p:sp>
        <p:nvSpPr>
          <p:cNvPr id="18" name="Rectangle 17"/>
          <p:cNvSpPr/>
          <p:nvPr/>
        </p:nvSpPr>
        <p:spPr>
          <a:xfrm>
            <a:off x="96608" y="3356026"/>
            <a:ext cx="2489404" cy="1569660"/>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How do we make sense of soils data?</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20" name="Straight Connector 19"/>
          <p:cNvCxnSpPr/>
          <p:nvPr/>
        </p:nvCxnSpPr>
        <p:spPr>
          <a:xfrm>
            <a:off x="2679573" y="-106578"/>
            <a:ext cx="0" cy="61831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899355" y="1699154"/>
            <a:ext cx="5472476" cy="3170357"/>
            <a:chOff x="4659142" y="2688304"/>
            <a:chExt cx="5472476" cy="3170357"/>
          </a:xfrm>
        </p:grpSpPr>
        <p:pic>
          <p:nvPicPr>
            <p:cNvPr id="13" name="Shape 100"/>
            <p:cNvPicPr preferRelativeResize="0"/>
            <p:nvPr/>
          </p:nvPicPr>
          <p:blipFill rotWithShape="1">
            <a:blip r:embed="rId7">
              <a:alphaModFix/>
              <a:extLst>
                <a:ext uri="{BEBA8EAE-BF5A-486C-A8C5-ECC9F3942E4B}">
                  <a14:imgProps xmlns:a14="http://schemas.microsoft.com/office/drawing/2010/main">
                    <a14:imgLayer r:embed="rId8">
                      <a14:imgEffect>
                        <a14:backgroundRemoval t="24959" b="98843" l="60657" r="99290">
                          <a14:foregroundMark x1="86057" y1="65620" x2="86856" y2="73554"/>
                          <a14:foregroundMark x1="92806" y1="37686" x2="93162" y2="46777"/>
                        </a14:backgroundRemoval>
                      </a14:imgEffect>
                    </a14:imgLayer>
                  </a14:imgProps>
                </a:ext>
              </a:extLst>
            </a:blip>
            <a:srcRect l="60910" t="27043" b="-4800"/>
            <a:stretch/>
          </p:blipFill>
          <p:spPr>
            <a:xfrm>
              <a:off x="7639665" y="2831690"/>
              <a:ext cx="2491953" cy="3026971"/>
            </a:xfrm>
            <a:prstGeom prst="rect">
              <a:avLst/>
            </a:prstGeom>
            <a:noFill/>
            <a:ln w="38100">
              <a:noFill/>
            </a:ln>
          </p:spPr>
        </p:pic>
        <p:cxnSp>
          <p:nvCxnSpPr>
            <p:cNvPr id="14" name="Straight Arrow Connector 13"/>
            <p:cNvCxnSpPr/>
            <p:nvPr/>
          </p:nvCxnSpPr>
          <p:spPr>
            <a:xfrm flipV="1">
              <a:off x="7364361" y="4837473"/>
              <a:ext cx="1347020" cy="4576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659142" y="2688304"/>
              <a:ext cx="4804967" cy="5092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p:cNvCxnSpPr/>
          <p:nvPr/>
        </p:nvCxnSpPr>
        <p:spPr>
          <a:xfrm flipH="1">
            <a:off x="5566535" y="3630436"/>
            <a:ext cx="3907671" cy="4466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533612" y="299569"/>
            <a:ext cx="5488943" cy="923330"/>
          </a:xfrm>
          <a:prstGeom prst="rect">
            <a:avLst/>
          </a:prstGeom>
        </p:spPr>
        <p:txBody>
          <a:bodyPr wrap="square">
            <a:spAutoFit/>
          </a:bodyPr>
          <a:lstStyle/>
          <a:p>
            <a:pPr marL="228600" lvl="0"/>
            <a:r>
              <a:rPr lang="en" sz="5400" dirty="0">
                <a:solidFill>
                  <a:srgbClr val="FFC000"/>
                </a:solidFill>
              </a:rPr>
              <a:t>map unit polygon</a:t>
            </a:r>
          </a:p>
        </p:txBody>
      </p:sp>
      <p:sp>
        <p:nvSpPr>
          <p:cNvPr id="25" name="Rectangle 24"/>
          <p:cNvSpPr/>
          <p:nvPr/>
        </p:nvSpPr>
        <p:spPr>
          <a:xfrm>
            <a:off x="6044441" y="2093350"/>
            <a:ext cx="4747661" cy="1446550"/>
          </a:xfrm>
          <a:prstGeom prst="rect">
            <a:avLst/>
          </a:prstGeom>
        </p:spPr>
        <p:txBody>
          <a:bodyPr wrap="square">
            <a:spAutoFit/>
          </a:bodyPr>
          <a:lstStyle/>
          <a:p>
            <a:pPr marL="228600" lvl="0"/>
            <a:r>
              <a:rPr lang="en-US" sz="4400" dirty="0">
                <a:solidFill>
                  <a:srgbClr val="FFC000"/>
                </a:solidFill>
              </a:rPr>
              <a:t>m</a:t>
            </a:r>
            <a:r>
              <a:rPr lang="en" sz="4400" dirty="0">
                <a:solidFill>
                  <a:srgbClr val="FFC000"/>
                </a:solidFill>
              </a:rPr>
              <a:t>ajor </a:t>
            </a:r>
          </a:p>
          <a:p>
            <a:pPr marL="228600" lvl="0"/>
            <a:r>
              <a:rPr lang="en" sz="4400" dirty="0">
                <a:solidFill>
                  <a:srgbClr val="FFC000"/>
                </a:solidFill>
              </a:rPr>
              <a:t>components</a:t>
            </a:r>
          </a:p>
        </p:txBody>
      </p:sp>
      <p:sp>
        <p:nvSpPr>
          <p:cNvPr id="26" name="Rectangle 25"/>
          <p:cNvSpPr/>
          <p:nvPr/>
        </p:nvSpPr>
        <p:spPr>
          <a:xfrm>
            <a:off x="6938247" y="4126672"/>
            <a:ext cx="3332654" cy="1323439"/>
          </a:xfrm>
          <a:prstGeom prst="rect">
            <a:avLst/>
          </a:prstGeom>
        </p:spPr>
        <p:txBody>
          <a:bodyPr wrap="square">
            <a:spAutoFit/>
          </a:bodyPr>
          <a:lstStyle/>
          <a:p>
            <a:pPr marL="228600" lvl="0"/>
            <a:r>
              <a:rPr lang="en-US" sz="4000" dirty="0">
                <a:solidFill>
                  <a:srgbClr val="FFC000"/>
                </a:solidFill>
              </a:rPr>
              <a:t>m</a:t>
            </a:r>
            <a:r>
              <a:rPr lang="en" sz="4000" dirty="0">
                <a:solidFill>
                  <a:srgbClr val="FFC000"/>
                </a:solidFill>
              </a:rPr>
              <a:t>inor component(s)</a:t>
            </a:r>
          </a:p>
        </p:txBody>
      </p:sp>
      <p:sp>
        <p:nvSpPr>
          <p:cNvPr id="28" name="Rectangle 27"/>
          <p:cNvSpPr/>
          <p:nvPr/>
        </p:nvSpPr>
        <p:spPr>
          <a:xfrm>
            <a:off x="2599189" y="2704663"/>
            <a:ext cx="2511197" cy="707886"/>
          </a:xfrm>
          <a:prstGeom prst="rect">
            <a:avLst/>
          </a:prstGeom>
        </p:spPr>
        <p:txBody>
          <a:bodyPr wrap="square">
            <a:spAutoFit/>
          </a:bodyPr>
          <a:lstStyle/>
          <a:p>
            <a:pPr marL="228600" lvl="0"/>
            <a:r>
              <a:rPr lang="en" sz="4000" dirty="0">
                <a:solidFill>
                  <a:srgbClr val="FFC000"/>
                </a:solidFill>
              </a:rPr>
              <a:t>horizons</a:t>
            </a:r>
          </a:p>
        </p:txBody>
      </p:sp>
      <p:pic>
        <p:nvPicPr>
          <p:cNvPr id="32" name="Picture 31"/>
          <p:cNvPicPr>
            <a:picLocks noChangeAspect="1"/>
          </p:cNvPicPr>
          <p:nvPr/>
        </p:nvPicPr>
        <p:blipFill rotWithShape="1">
          <a:blip r:embed="rId9">
            <a:extLst>
              <a:ext uri="{28A0092B-C50C-407E-A947-70E740481C1C}">
                <a14:useLocalDpi xmlns:a14="http://schemas.microsoft.com/office/drawing/2010/main" val="0"/>
              </a:ext>
            </a:extLst>
          </a:blip>
          <a:srcRect l="22590" r="42787" b="7630"/>
          <a:stretch/>
        </p:blipFill>
        <p:spPr>
          <a:xfrm>
            <a:off x="4776986" y="509455"/>
            <a:ext cx="1243196" cy="2487561"/>
          </a:xfrm>
          <a:prstGeom prst="rect">
            <a:avLst/>
          </a:prstGeom>
        </p:spPr>
      </p:pic>
      <p:pic>
        <p:nvPicPr>
          <p:cNvPr id="33" name="Picture 32"/>
          <p:cNvPicPr>
            <a:picLocks noChangeAspect="1"/>
          </p:cNvPicPr>
          <p:nvPr/>
        </p:nvPicPr>
        <p:blipFill rotWithShape="1">
          <a:blip r:embed="rId10">
            <a:extLst>
              <a:ext uri="{28A0092B-C50C-407E-A947-70E740481C1C}">
                <a14:useLocalDpi xmlns:a14="http://schemas.microsoft.com/office/drawing/2010/main" val="0"/>
              </a:ext>
            </a:extLst>
          </a:blip>
          <a:srcRect r="49713"/>
          <a:stretch/>
        </p:blipFill>
        <p:spPr>
          <a:xfrm>
            <a:off x="4386958" y="3227585"/>
            <a:ext cx="1185034" cy="2618393"/>
          </a:xfrm>
          <a:prstGeom prst="rect">
            <a:avLst/>
          </a:prstGeom>
        </p:spPr>
      </p:pic>
      <p:sp>
        <p:nvSpPr>
          <p:cNvPr id="2" name="Left Brace 1"/>
          <p:cNvSpPr/>
          <p:nvPr/>
        </p:nvSpPr>
        <p:spPr>
          <a:xfrm>
            <a:off x="4243301" y="786880"/>
            <a:ext cx="495030" cy="1932709"/>
          </a:xfrm>
          <a:prstGeom prst="leftBrace">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p:cNvSpPr/>
          <p:nvPr/>
        </p:nvSpPr>
        <p:spPr>
          <a:xfrm>
            <a:off x="3854788" y="3630436"/>
            <a:ext cx="495030" cy="1932709"/>
          </a:xfrm>
          <a:prstGeom prst="leftBrace">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3149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3048" y="0"/>
            <a:ext cx="12188952" cy="6076548"/>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pic>
        <p:nvPicPr>
          <p:cNvPr id="16" name="Picture 15"/>
          <p:cNvPicPr>
            <a:picLocks noChangeAspect="1"/>
          </p:cNvPicPr>
          <p:nvPr/>
        </p:nvPicPr>
        <p:blipFill rotWithShape="1">
          <a:blip r:embed="rId6"/>
          <a:srcRect t="24482"/>
          <a:stretch/>
        </p:blipFill>
        <p:spPr>
          <a:xfrm>
            <a:off x="3048" y="-37579"/>
            <a:ext cx="2676525" cy="6114125"/>
          </a:xfrm>
          <a:prstGeom prst="rect">
            <a:avLst/>
          </a:prstGeom>
        </p:spPr>
      </p:pic>
      <p:sp>
        <p:nvSpPr>
          <p:cNvPr id="18" name="Rectangle 17"/>
          <p:cNvSpPr/>
          <p:nvPr/>
        </p:nvSpPr>
        <p:spPr>
          <a:xfrm>
            <a:off x="96608" y="3356026"/>
            <a:ext cx="2489404" cy="1569660"/>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How do we make sense of soils data?</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20" name="Straight Connector 19"/>
          <p:cNvCxnSpPr/>
          <p:nvPr/>
        </p:nvCxnSpPr>
        <p:spPr>
          <a:xfrm>
            <a:off x="2679573" y="-106578"/>
            <a:ext cx="0" cy="61831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hape 99"/>
          <p:cNvSpPr txBox="1"/>
          <p:nvPr/>
        </p:nvSpPr>
        <p:spPr>
          <a:xfrm>
            <a:off x="2924977" y="228496"/>
            <a:ext cx="8942558" cy="570466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lgn="ctr" rtl="0">
              <a:spcBef>
                <a:spcPts val="0"/>
              </a:spcBef>
            </a:pPr>
            <a:r>
              <a:rPr lang="en" sz="3200" dirty="0">
                <a:solidFill>
                  <a:schemeClr val="bg1"/>
                </a:solidFill>
                <a:effectLst>
                  <a:outerShdw blurRad="38100" dist="38100" dir="2700000" algn="tl">
                    <a:srgbClr val="000000">
                      <a:alpha val="43137"/>
                    </a:srgbClr>
                  </a:outerShdw>
                </a:effectLst>
                <a:latin typeface="Roboto"/>
                <a:ea typeface="Roboto"/>
                <a:cs typeface="Roboto"/>
                <a:sym typeface="Roboto"/>
              </a:rPr>
              <a:t>Aggregate / Interpretations</a:t>
            </a:r>
          </a:p>
          <a:p>
            <a:pPr lvl="0" indent="457200" algn="ctr" rtl="0">
              <a:spcBef>
                <a:spcPts val="0"/>
              </a:spcBef>
              <a:spcAft>
                <a:spcPts val="1000"/>
              </a:spcAft>
              <a:buNone/>
            </a:pPr>
            <a:r>
              <a:rPr lang="en" sz="3200" i="1" dirty="0">
                <a:solidFill>
                  <a:schemeClr val="bg1"/>
                </a:solidFill>
                <a:effectLst>
                  <a:outerShdw blurRad="38100" dist="38100" dir="2700000" algn="tl">
                    <a:srgbClr val="000000">
                      <a:alpha val="43137"/>
                    </a:srgbClr>
                  </a:outerShdw>
                </a:effectLst>
                <a:latin typeface="Roboto"/>
                <a:ea typeface="Roboto"/>
                <a:cs typeface="Roboto"/>
                <a:sym typeface="Roboto"/>
              </a:rPr>
              <a:t>(component vs mapunit)</a:t>
            </a:r>
          </a:p>
          <a:p>
            <a:pPr lvl="0" rtl="0">
              <a:spcBef>
                <a:spcPts val="0"/>
              </a:spcBef>
              <a:spcAft>
                <a:spcPts val="1000"/>
              </a:spcAft>
            </a:pPr>
            <a:r>
              <a:rPr lang="en" sz="3200" b="1" i="1" dirty="0">
                <a:solidFill>
                  <a:srgbClr val="FFC000"/>
                </a:solidFill>
                <a:effectLst>
                  <a:outerShdw blurRad="38100" dist="38100" dir="2700000" algn="tl">
                    <a:srgbClr val="000000">
                      <a:alpha val="43137"/>
                    </a:srgbClr>
                  </a:outerShdw>
                </a:effectLst>
                <a:latin typeface="Roboto"/>
                <a:ea typeface="Roboto"/>
                <a:cs typeface="Roboto"/>
                <a:sym typeface="Roboto"/>
              </a:rPr>
              <a:t>Numeric variables (i.e. Clay, Organic Matter)</a:t>
            </a:r>
          </a:p>
          <a:p>
            <a:pPr marL="800100" lvl="1" indent="-342900">
              <a:spcAft>
                <a:spcPts val="1000"/>
              </a:spcAft>
              <a:buFont typeface="Wingdings" panose="05000000000000000000" pitchFamily="2" charset="2"/>
              <a:buChar char="Ø"/>
            </a:pPr>
            <a:r>
              <a:rPr lang="en" sz="3200" dirty="0">
                <a:solidFill>
                  <a:schemeClr val="bg1"/>
                </a:solidFill>
                <a:effectLst>
                  <a:outerShdw blurRad="38100" dist="38100" dir="2700000" algn="tl">
                    <a:srgbClr val="000000">
                      <a:alpha val="43137"/>
                    </a:srgbClr>
                  </a:outerShdw>
                </a:effectLst>
                <a:latin typeface="Roboto"/>
                <a:ea typeface="Roboto"/>
                <a:cs typeface="Roboto"/>
                <a:sym typeface="Roboto"/>
              </a:rPr>
              <a:t>Weighted average</a:t>
            </a:r>
          </a:p>
          <a:p>
            <a:pPr>
              <a:lnSpc>
                <a:spcPct val="150000"/>
              </a:lnSpc>
            </a:pPr>
            <a:r>
              <a:rPr lang="en" sz="3200" b="1" i="1" dirty="0">
                <a:solidFill>
                  <a:srgbClr val="FFC000"/>
                </a:solidFill>
                <a:effectLst>
                  <a:outerShdw blurRad="38100" dist="38100" dir="2700000" algn="tl">
                    <a:srgbClr val="000000">
                      <a:alpha val="43137"/>
                    </a:srgbClr>
                  </a:outerShdw>
                </a:effectLst>
                <a:latin typeface="Roboto"/>
                <a:ea typeface="Roboto"/>
                <a:cs typeface="Roboto"/>
                <a:sym typeface="Roboto"/>
              </a:rPr>
              <a:t>Categorical variables (i.e. T-factor, HSG)</a:t>
            </a:r>
          </a:p>
          <a:p>
            <a:pPr marL="800100" lvl="1" indent="-342900">
              <a:lnSpc>
                <a:spcPct val="150000"/>
              </a:lnSpc>
              <a:buFont typeface="Wingdings" panose="05000000000000000000" pitchFamily="2" charset="2"/>
              <a:buChar char="Ø"/>
            </a:pPr>
            <a:r>
              <a:rPr lang="en" sz="3200" dirty="0">
                <a:solidFill>
                  <a:schemeClr val="bg1"/>
                </a:solidFill>
                <a:effectLst>
                  <a:outerShdw blurRad="38100" dist="38100" dir="2700000" algn="tl">
                    <a:srgbClr val="000000">
                      <a:alpha val="43137"/>
                    </a:srgbClr>
                  </a:outerShdw>
                </a:effectLst>
                <a:latin typeface="Roboto"/>
                <a:ea typeface="Roboto"/>
                <a:cs typeface="Roboto"/>
                <a:sym typeface="Roboto"/>
              </a:rPr>
              <a:t>Dominant condition</a:t>
            </a:r>
          </a:p>
          <a:p>
            <a:pPr>
              <a:lnSpc>
                <a:spcPct val="150000"/>
              </a:lnSpc>
            </a:pPr>
            <a:r>
              <a:rPr lang="en" sz="3200" b="1" i="1" dirty="0">
                <a:solidFill>
                  <a:srgbClr val="FFC000"/>
                </a:solidFill>
                <a:effectLst>
                  <a:outerShdw blurRad="38100" dist="38100" dir="2700000" algn="tl">
                    <a:srgbClr val="000000">
                      <a:alpha val="43137"/>
                    </a:srgbClr>
                  </a:outerShdw>
                </a:effectLst>
                <a:latin typeface="Roboto"/>
                <a:ea typeface="Roboto"/>
                <a:cs typeface="Roboto"/>
                <a:sym typeface="Roboto"/>
              </a:rPr>
              <a:t>Categorical or Numeric variables</a:t>
            </a:r>
          </a:p>
          <a:p>
            <a:pPr marL="800100" lvl="1" indent="-342900">
              <a:lnSpc>
                <a:spcPct val="150000"/>
              </a:lnSpc>
              <a:buFont typeface="Wingdings" panose="05000000000000000000" pitchFamily="2" charset="2"/>
              <a:buChar char="Ø"/>
            </a:pPr>
            <a:r>
              <a:rPr lang="en" sz="3200" dirty="0">
                <a:solidFill>
                  <a:schemeClr val="bg1"/>
                </a:solidFill>
                <a:effectLst>
                  <a:outerShdw blurRad="38100" dist="38100" dir="2700000" algn="tl">
                    <a:srgbClr val="000000">
                      <a:alpha val="43137"/>
                    </a:srgbClr>
                  </a:outerShdw>
                </a:effectLst>
                <a:latin typeface="Roboto"/>
                <a:ea typeface="Roboto"/>
                <a:cs typeface="Roboto"/>
                <a:sym typeface="Roboto"/>
              </a:rPr>
              <a:t>Dominant component</a:t>
            </a:r>
          </a:p>
        </p:txBody>
      </p:sp>
    </p:spTree>
    <p:extLst>
      <p:ext uri="{BB962C8B-B14F-4D97-AF65-F5344CB8AC3E}">
        <p14:creationId xmlns:p14="http://schemas.microsoft.com/office/powerpoint/2010/main" val="643339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3048" y="0"/>
            <a:ext cx="12188952" cy="6076548"/>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pic>
        <p:nvPicPr>
          <p:cNvPr id="16" name="Picture 15"/>
          <p:cNvPicPr>
            <a:picLocks noChangeAspect="1"/>
          </p:cNvPicPr>
          <p:nvPr/>
        </p:nvPicPr>
        <p:blipFill rotWithShape="1">
          <a:blip r:embed="rId6"/>
          <a:srcRect t="24482"/>
          <a:stretch/>
        </p:blipFill>
        <p:spPr>
          <a:xfrm>
            <a:off x="3048" y="-37579"/>
            <a:ext cx="2676525" cy="6114125"/>
          </a:xfrm>
          <a:prstGeom prst="rect">
            <a:avLst/>
          </a:prstGeom>
        </p:spPr>
      </p:pic>
      <p:sp>
        <p:nvSpPr>
          <p:cNvPr id="18" name="Rectangle 17"/>
          <p:cNvSpPr/>
          <p:nvPr/>
        </p:nvSpPr>
        <p:spPr>
          <a:xfrm>
            <a:off x="96608" y="3356026"/>
            <a:ext cx="2489404" cy="1077218"/>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Main</a:t>
            </a:r>
          </a:p>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 Toolset</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20" name="Straight Connector 19"/>
          <p:cNvCxnSpPr/>
          <p:nvPr/>
        </p:nvCxnSpPr>
        <p:spPr>
          <a:xfrm>
            <a:off x="2679573" y="-106578"/>
            <a:ext cx="0" cy="61831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73133" y="0"/>
            <a:ext cx="8923981" cy="4247317"/>
          </a:xfrm>
          <a:prstGeom prst="rect">
            <a:avLst/>
          </a:prstGeom>
        </p:spPr>
        <p:txBody>
          <a:bodyPr wrap="square">
            <a:spAutoFit/>
          </a:bodyPr>
          <a:lstStyle/>
          <a:p>
            <a:pPr marL="914400" lvl="0" indent="-685800">
              <a:buFont typeface="Arial" panose="020B0604020202020204" pitchFamily="34" charset="0"/>
              <a:buChar char="•"/>
            </a:pPr>
            <a:r>
              <a:rPr lang="en" sz="5400" dirty="0">
                <a:solidFill>
                  <a:srgbClr val="FFC000"/>
                </a:solidFill>
              </a:rPr>
              <a:t>No local tabular is needed </a:t>
            </a:r>
          </a:p>
          <a:p>
            <a:pPr marL="914400" lvl="0" indent="-685800">
              <a:buFont typeface="Arial" panose="020B0604020202020204" pitchFamily="34" charset="0"/>
              <a:buChar char="•"/>
            </a:pPr>
            <a:r>
              <a:rPr lang="en-US" sz="5400" dirty="0">
                <a:solidFill>
                  <a:srgbClr val="FFC000"/>
                </a:solidFill>
              </a:rPr>
              <a:t>Generates thematic interpretation maps in ArcMap by Soil Survey Area(s)</a:t>
            </a:r>
            <a:endParaRPr lang="en" sz="5400" dirty="0">
              <a:solidFill>
                <a:srgbClr val="FFC000"/>
              </a:solidFill>
            </a:endParaRPr>
          </a:p>
        </p:txBody>
      </p:sp>
      <p:pic>
        <p:nvPicPr>
          <p:cNvPr id="13" name="Picture 12"/>
          <p:cNvPicPr>
            <a:picLocks noChangeAspect="1"/>
          </p:cNvPicPr>
          <p:nvPr/>
        </p:nvPicPr>
        <p:blipFill>
          <a:blip r:embed="rId7"/>
          <a:stretch>
            <a:fillRect/>
          </a:stretch>
        </p:blipFill>
        <p:spPr>
          <a:xfrm>
            <a:off x="7925214" y="3559706"/>
            <a:ext cx="3771900" cy="2124075"/>
          </a:xfrm>
          <a:prstGeom prst="rect">
            <a:avLst/>
          </a:prstGeom>
          <a:ln w="38100">
            <a:solidFill>
              <a:srgbClr val="FFFF00"/>
            </a:solidFill>
          </a:ln>
          <a:effectLst>
            <a:glow rad="139700">
              <a:schemeClr val="accent4">
                <a:satMod val="175000"/>
                <a:alpha val="40000"/>
              </a:schemeClr>
            </a:glow>
          </a:effectLst>
        </p:spPr>
      </p:pic>
      <p:sp>
        <p:nvSpPr>
          <p:cNvPr id="17" name="Rectangle 16"/>
          <p:cNvSpPr/>
          <p:nvPr/>
        </p:nvSpPr>
        <p:spPr>
          <a:xfrm>
            <a:off x="8063783" y="5202621"/>
            <a:ext cx="3494761" cy="50780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222735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3048" y="0"/>
            <a:ext cx="12188952" cy="6076548"/>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pic>
        <p:nvPicPr>
          <p:cNvPr id="16" name="Picture 15"/>
          <p:cNvPicPr>
            <a:picLocks noChangeAspect="1"/>
          </p:cNvPicPr>
          <p:nvPr/>
        </p:nvPicPr>
        <p:blipFill rotWithShape="1">
          <a:blip r:embed="rId6"/>
          <a:srcRect t="24482"/>
          <a:stretch/>
        </p:blipFill>
        <p:spPr>
          <a:xfrm>
            <a:off x="3048" y="-37579"/>
            <a:ext cx="2676525" cy="6114125"/>
          </a:xfrm>
          <a:prstGeom prst="rect">
            <a:avLst/>
          </a:prstGeom>
        </p:spPr>
      </p:pic>
      <p:sp>
        <p:nvSpPr>
          <p:cNvPr id="18" name="Rectangle 17"/>
          <p:cNvSpPr/>
          <p:nvPr/>
        </p:nvSpPr>
        <p:spPr>
          <a:xfrm>
            <a:off x="96608" y="3356026"/>
            <a:ext cx="2489404" cy="1077218"/>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Express Toolset</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20" name="Straight Connector 19"/>
          <p:cNvCxnSpPr/>
          <p:nvPr/>
        </p:nvCxnSpPr>
        <p:spPr>
          <a:xfrm>
            <a:off x="2679573" y="-106578"/>
            <a:ext cx="0" cy="61831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73133" y="0"/>
            <a:ext cx="8923981" cy="3416320"/>
          </a:xfrm>
          <a:prstGeom prst="rect">
            <a:avLst/>
          </a:prstGeom>
        </p:spPr>
        <p:txBody>
          <a:bodyPr wrap="square">
            <a:spAutoFit/>
          </a:bodyPr>
          <a:lstStyle/>
          <a:p>
            <a:pPr marL="914400" lvl="0" indent="-685800">
              <a:buFont typeface="Arial" panose="020B0604020202020204" pitchFamily="34" charset="0"/>
              <a:buChar char="•"/>
            </a:pPr>
            <a:r>
              <a:rPr lang="en" sz="5400" dirty="0">
                <a:solidFill>
                  <a:srgbClr val="FFC000"/>
                </a:solidFill>
              </a:rPr>
              <a:t>No local tabular or spatial data is needed </a:t>
            </a:r>
          </a:p>
          <a:p>
            <a:pPr marL="914400" lvl="0" indent="-685800">
              <a:buFont typeface="Arial" panose="020B0604020202020204" pitchFamily="34" charset="0"/>
              <a:buChar char="•"/>
            </a:pPr>
            <a:r>
              <a:rPr lang="en" sz="5400" dirty="0">
                <a:solidFill>
                  <a:srgbClr val="FFC000"/>
                </a:solidFill>
              </a:rPr>
              <a:t>Generates data from desired area</a:t>
            </a:r>
          </a:p>
        </p:txBody>
      </p:sp>
      <p:pic>
        <p:nvPicPr>
          <p:cNvPr id="13" name="Picture 12"/>
          <p:cNvPicPr>
            <a:picLocks noChangeAspect="1"/>
          </p:cNvPicPr>
          <p:nvPr/>
        </p:nvPicPr>
        <p:blipFill>
          <a:blip r:embed="rId7"/>
          <a:stretch>
            <a:fillRect/>
          </a:stretch>
        </p:blipFill>
        <p:spPr>
          <a:xfrm>
            <a:off x="7925214" y="3559706"/>
            <a:ext cx="3771900" cy="2124075"/>
          </a:xfrm>
          <a:prstGeom prst="rect">
            <a:avLst/>
          </a:prstGeom>
          <a:ln w="38100">
            <a:solidFill>
              <a:srgbClr val="FFFF00"/>
            </a:solidFill>
          </a:ln>
          <a:effectLst>
            <a:glow rad="139700">
              <a:schemeClr val="accent4">
                <a:satMod val="175000"/>
                <a:alpha val="40000"/>
              </a:schemeClr>
            </a:glow>
          </a:effectLst>
        </p:spPr>
      </p:pic>
      <p:sp>
        <p:nvSpPr>
          <p:cNvPr id="17" name="Rectangle 16"/>
          <p:cNvSpPr/>
          <p:nvPr/>
        </p:nvSpPr>
        <p:spPr>
          <a:xfrm>
            <a:off x="8015231" y="3794233"/>
            <a:ext cx="3494761" cy="63901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21078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533" b="88536"/>
          <a:stretch/>
        </p:blipFill>
        <p:spPr>
          <a:xfrm>
            <a:off x="3048" y="6076548"/>
            <a:ext cx="12188952" cy="781452"/>
          </a:xfrm>
          <a:prstGeom prst="rect">
            <a:avLst/>
          </a:prstGeom>
        </p:spPr>
      </p:pic>
      <p:sp>
        <p:nvSpPr>
          <p:cNvPr id="5" name="TextBox 4"/>
          <p:cNvSpPr txBox="1"/>
          <p:nvPr/>
        </p:nvSpPr>
        <p:spPr>
          <a:xfrm>
            <a:off x="10856239" y="6219935"/>
            <a:ext cx="1307507" cy="584775"/>
          </a:xfrm>
          <a:prstGeom prst="rect">
            <a:avLst/>
          </a:prstGeom>
          <a:noFill/>
          <a:effectLst>
            <a:softEdge rad="127000"/>
          </a:effectLst>
        </p:spPr>
        <p:txBody>
          <a:bodyPr wrap="square" rtlCol="0">
            <a:spAutoFit/>
          </a:bodyPr>
          <a:lstStyle/>
          <a:p>
            <a:r>
              <a:rPr lang="en-US" sz="800" b="1" cap="small" spc="300" dirty="0">
                <a:solidFill>
                  <a:schemeClr val="bg1"/>
                </a:solidFill>
                <a:latin typeface="Arial Rounded MT Bold" panose="020F0704030504030204" pitchFamily="34" charset="0"/>
              </a:rPr>
              <a:t>N</a:t>
            </a:r>
            <a:r>
              <a:rPr lang="en-US" sz="800" cap="small" spc="300" dirty="0">
                <a:solidFill>
                  <a:schemeClr val="bg1"/>
                </a:solidFill>
                <a:latin typeface="Arial Rounded MT Bold" panose="020F0704030504030204" pitchFamily="34" charset="0"/>
              </a:rPr>
              <a:t>atural</a:t>
            </a:r>
          </a:p>
          <a:p>
            <a:r>
              <a:rPr lang="en-US" sz="800" b="1" cap="small" spc="300" dirty="0">
                <a:solidFill>
                  <a:schemeClr val="bg1"/>
                </a:solidFill>
                <a:latin typeface="Arial Rounded MT Bold" panose="020F0704030504030204" pitchFamily="34" charset="0"/>
              </a:rPr>
              <a:t>R</a:t>
            </a:r>
            <a:r>
              <a:rPr lang="en-US" sz="800" cap="small" spc="300" dirty="0">
                <a:solidFill>
                  <a:schemeClr val="bg1"/>
                </a:solidFill>
                <a:latin typeface="Arial Rounded MT Bold" panose="020F0704030504030204" pitchFamily="34" charset="0"/>
              </a:rPr>
              <a:t>esources</a:t>
            </a:r>
          </a:p>
          <a:p>
            <a:r>
              <a:rPr lang="en-US" sz="800" b="1" cap="small" spc="300" dirty="0">
                <a:solidFill>
                  <a:schemeClr val="bg1"/>
                </a:solidFill>
                <a:latin typeface="Arial Rounded MT Bold" panose="020F0704030504030204" pitchFamily="34" charset="0"/>
              </a:rPr>
              <a:t>C</a:t>
            </a:r>
            <a:r>
              <a:rPr lang="en-US" sz="800" cap="small" spc="300" dirty="0">
                <a:solidFill>
                  <a:schemeClr val="bg1"/>
                </a:solidFill>
                <a:latin typeface="Arial Rounded MT Bold" panose="020F0704030504030204" pitchFamily="34" charset="0"/>
              </a:rPr>
              <a:t>onservation</a:t>
            </a:r>
          </a:p>
          <a:p>
            <a:r>
              <a:rPr lang="en-US" sz="800" b="1" cap="small" spc="300" dirty="0">
                <a:solidFill>
                  <a:schemeClr val="bg1"/>
                </a:solidFill>
                <a:latin typeface="Arial Rounded MT Bold" panose="020F0704030504030204" pitchFamily="34" charset="0"/>
              </a:rPr>
              <a:t>S</a:t>
            </a:r>
            <a:r>
              <a:rPr lang="en-US" sz="800" cap="small" spc="300" dirty="0">
                <a:solidFill>
                  <a:schemeClr val="bg1"/>
                </a:solidFill>
                <a:latin typeface="Arial Rounded MT Bold" panose="020F0704030504030204" pitchFamily="34" charset="0"/>
              </a:rPr>
              <a:t>ervice</a:t>
            </a:r>
          </a:p>
        </p:txBody>
      </p:sp>
      <p:sp>
        <p:nvSpPr>
          <p:cNvPr id="6" name="Rectangle 5"/>
          <p:cNvSpPr/>
          <p:nvPr/>
        </p:nvSpPr>
        <p:spPr bwMode="auto">
          <a:xfrm>
            <a:off x="11509993" y="6183126"/>
            <a:ext cx="557514" cy="568295"/>
          </a:xfrm>
          <a:prstGeom prst="rect">
            <a:avLst/>
          </a:prstGeom>
          <a:blipFill dpi="0" rotWithShape="1">
            <a:blip r:embed="rId4">
              <a:alphaModFix amt="30000"/>
              <a:extLst>
                <a:ext uri="{BEBA8EAE-BF5A-486C-A8C5-ECC9F3942E4B}">
                  <a14:imgProps xmlns:a14="http://schemas.microsoft.com/office/drawing/2010/main">
                    <a14:imgLayer r:embed="rId5">
                      <a14:imgEffect>
                        <a14:backgroundRemoval t="5158" b="96421" l="3233" r="97091">
                          <a14:foregroundMark x1="12069" y1="56526" x2="12069" y2="56526"/>
                          <a14:foregroundMark x1="84914" y1="52421" x2="84914" y2="52421"/>
                          <a14:foregroundMark x1="45366" y1="8842" x2="45366" y2="8842"/>
                          <a14:foregroundMark x1="7004" y1="52316" x2="7004" y2="52316"/>
                          <a14:backgroundMark x1="15625" y1="51368" x2="15625" y2="51368"/>
                          <a14:backgroundMark x1="11315" y1="72105" x2="11315" y2="72105"/>
                          <a14:backgroundMark x1="11961" y1="73053" x2="11961" y2="73053"/>
                        </a14:backgroundRemoval>
                      </a14:imgEffect>
                    </a14:imgLayer>
                  </a14:imgProps>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8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589" r="6533"/>
          <a:stretch/>
        </p:blipFill>
        <p:spPr>
          <a:xfrm rot="10800000">
            <a:off x="3048" y="0"/>
            <a:ext cx="12188952" cy="6183126"/>
          </a:xfrm>
          <a:prstGeom prst="rect">
            <a:avLst/>
          </a:prstGeom>
        </p:spPr>
      </p:pic>
      <p:sp>
        <p:nvSpPr>
          <p:cNvPr id="8" name="TextBox 7"/>
          <p:cNvSpPr txBox="1"/>
          <p:nvPr/>
        </p:nvSpPr>
        <p:spPr>
          <a:xfrm>
            <a:off x="4373498" y="6512322"/>
            <a:ext cx="3448051" cy="307777"/>
          </a:xfrm>
          <a:prstGeom prst="rect">
            <a:avLst/>
          </a:prstGeom>
          <a:noFill/>
        </p:spPr>
        <p:txBody>
          <a:bodyPr wrap="square" rtlCol="0">
            <a:spAutoFit/>
          </a:bodyPr>
          <a:lstStyle/>
          <a:p>
            <a:pPr algn="ctr"/>
            <a:r>
              <a:rPr lang="en-US" sz="1400" dirty="0">
                <a:solidFill>
                  <a:schemeClr val="bg1"/>
                </a:solidFill>
              </a:rPr>
              <a:t>Helping People Understand Soils</a:t>
            </a:r>
          </a:p>
        </p:txBody>
      </p:sp>
      <p:pic>
        <p:nvPicPr>
          <p:cNvPr id="16" name="Picture 15"/>
          <p:cNvPicPr>
            <a:picLocks noChangeAspect="1"/>
          </p:cNvPicPr>
          <p:nvPr/>
        </p:nvPicPr>
        <p:blipFill rotWithShape="1">
          <a:blip r:embed="rId6"/>
          <a:srcRect t="24482"/>
          <a:stretch/>
        </p:blipFill>
        <p:spPr>
          <a:xfrm>
            <a:off x="3048" y="-37579"/>
            <a:ext cx="2676525" cy="6220705"/>
          </a:xfrm>
          <a:prstGeom prst="rect">
            <a:avLst/>
          </a:prstGeom>
        </p:spPr>
      </p:pic>
      <p:sp>
        <p:nvSpPr>
          <p:cNvPr id="18" name="Rectangle 17"/>
          <p:cNvSpPr/>
          <p:nvPr/>
        </p:nvSpPr>
        <p:spPr>
          <a:xfrm>
            <a:off x="96608" y="3356026"/>
            <a:ext cx="2489404" cy="1077218"/>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Misc.</a:t>
            </a:r>
          </a:p>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Minion Pro" panose="02040503050306020203" pitchFamily="18" charset="0"/>
              </a:rPr>
              <a:t> Toolset</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20" name="Straight Connector 19"/>
          <p:cNvCxnSpPr/>
          <p:nvPr/>
        </p:nvCxnSpPr>
        <p:spPr>
          <a:xfrm>
            <a:off x="2679573" y="-106578"/>
            <a:ext cx="0" cy="628970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7"/>
          <a:stretch>
            <a:fillRect/>
          </a:stretch>
        </p:blipFill>
        <p:spPr>
          <a:xfrm>
            <a:off x="7992257" y="3729856"/>
            <a:ext cx="3771900" cy="2124075"/>
          </a:xfrm>
          <a:prstGeom prst="rect">
            <a:avLst/>
          </a:prstGeom>
          <a:ln w="38100">
            <a:solidFill>
              <a:srgbClr val="FFFF00"/>
            </a:solidFill>
          </a:ln>
          <a:effectLst>
            <a:glow rad="139700">
              <a:schemeClr val="accent4">
                <a:satMod val="175000"/>
                <a:alpha val="40000"/>
              </a:schemeClr>
            </a:glow>
          </a:effectLst>
        </p:spPr>
      </p:pic>
      <p:sp>
        <p:nvSpPr>
          <p:cNvPr id="15" name="Rectangle 14"/>
          <p:cNvSpPr/>
          <p:nvPr/>
        </p:nvSpPr>
        <p:spPr>
          <a:xfrm>
            <a:off x="8130827" y="4547192"/>
            <a:ext cx="3494761" cy="89338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Rectangle 16"/>
          <p:cNvSpPr/>
          <p:nvPr/>
        </p:nvSpPr>
        <p:spPr>
          <a:xfrm>
            <a:off x="2679572" y="2641"/>
            <a:ext cx="9512428" cy="4247317"/>
          </a:xfrm>
          <a:prstGeom prst="rect">
            <a:avLst/>
          </a:prstGeom>
        </p:spPr>
        <p:txBody>
          <a:bodyPr wrap="square">
            <a:spAutoFit/>
          </a:bodyPr>
          <a:lstStyle/>
          <a:p>
            <a:pPr marL="914400" lvl="0" indent="-685800">
              <a:buFont typeface="Arial" panose="020B0604020202020204" pitchFamily="34" charset="0"/>
              <a:buChar char="•"/>
            </a:pPr>
            <a:r>
              <a:rPr lang="en-US" sz="5400" dirty="0">
                <a:solidFill>
                  <a:srgbClr val="FFC000"/>
                </a:solidFill>
              </a:rPr>
              <a:t>aggregated in order to express a consolidated value or interpretation </a:t>
            </a:r>
          </a:p>
          <a:p>
            <a:pPr marL="228600" lvl="0"/>
            <a:endParaRPr lang="en" sz="5400" dirty="0">
              <a:solidFill>
                <a:srgbClr val="FFC000"/>
              </a:solidFill>
            </a:endParaRPr>
          </a:p>
          <a:p>
            <a:pPr marL="914400" lvl="0" indent="-685800">
              <a:buFont typeface="Arial" panose="020B0604020202020204" pitchFamily="34" charset="0"/>
              <a:buChar char="•"/>
            </a:pPr>
            <a:endParaRPr lang="en" sz="5400" dirty="0">
              <a:solidFill>
                <a:srgbClr val="FFC000"/>
              </a:solidFill>
            </a:endParaRPr>
          </a:p>
        </p:txBody>
      </p:sp>
    </p:spTree>
    <p:extLst>
      <p:ext uri="{BB962C8B-B14F-4D97-AF65-F5344CB8AC3E}">
        <p14:creationId xmlns:p14="http://schemas.microsoft.com/office/powerpoint/2010/main" val="3478121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C0B6408E297CE4D8643F63057A493CE" ma:contentTypeVersion="0" ma:contentTypeDescription="Create a new document." ma:contentTypeScope="" ma:versionID="27e6388d1762f0acafb5260cf11edce4">
  <xsd:schema xmlns:xsd="http://www.w3.org/2001/XMLSchema" xmlns:xs="http://www.w3.org/2001/XMLSchema" xmlns:p="http://schemas.microsoft.com/office/2006/metadata/properties" targetNamespace="http://schemas.microsoft.com/office/2006/metadata/properties" ma:root="true" ma:fieldsID="81c4a1f83685a58315b018439581fb8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84C9D9-DB77-4E52-A062-5FEA83260B6F}">
  <ds:schemaRef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www.w3.org/XML/1998/namespace"/>
    <ds:schemaRef ds:uri="http://purl.org/dc/dcmitype/"/>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DEE788F5-747A-468B-A063-C0FB61266EF2}">
  <ds:schemaRefs>
    <ds:schemaRef ds:uri="http://schemas.microsoft.com/sharepoint/v3/contenttype/forms"/>
  </ds:schemaRefs>
</ds:datastoreItem>
</file>

<file path=customXml/itemProps3.xml><?xml version="1.0" encoding="utf-8"?>
<ds:datastoreItem xmlns:ds="http://schemas.openxmlformats.org/officeDocument/2006/customXml" ds:itemID="{AE63DD5E-C832-4E6B-9615-289342F09B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1487</TotalTime>
  <Words>1034</Words>
  <Application>Microsoft Office PowerPoint</Application>
  <PresentationFormat>Widescreen</PresentationFormat>
  <Paragraphs>206</Paragraphs>
  <Slides>14</Slides>
  <Notes>14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 Rounded MT Bold</vt:lpstr>
      <vt:lpstr>Calibri</vt:lpstr>
      <vt:lpstr>Calibri Light</vt:lpstr>
      <vt:lpstr>Minion Pro</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Charles - NRCS, Raleigh, NC</dc:creator>
  <cp:lastModifiedBy>Nemecek, Jason - NRCS - Madison, WI</cp:lastModifiedBy>
  <cp:revision>55</cp:revision>
  <dcterms:created xsi:type="dcterms:W3CDTF">2016-10-03T18:08:42Z</dcterms:created>
  <dcterms:modified xsi:type="dcterms:W3CDTF">2016-10-11T13:50:11Z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0x010100AC0B6408E297CE4D8643F63057A493CE</vt:lpwstr>
  </property>
  <property fmtid="{D5CDD505-2E9C-101B-9397-08002B2CF9AE}" pid="3" name="IsMyDocuments">
    <vt:bool>true</vt:bool>
  </property>
</Properties>
</file>